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86" r:id="rId5"/>
    <p:sldId id="258" r:id="rId6"/>
    <p:sldId id="259" r:id="rId7"/>
    <p:sldId id="288" r:id="rId8"/>
    <p:sldId id="291" r:id="rId9"/>
    <p:sldId id="289" r:id="rId10"/>
    <p:sldId id="287" r:id="rId11"/>
    <p:sldId id="281" r:id="rId12"/>
    <p:sldId id="260" r:id="rId13"/>
    <p:sldId id="283" r:id="rId14"/>
    <p:sldId id="293" r:id="rId15"/>
    <p:sldId id="295" r:id="rId16"/>
    <p:sldId id="296" r:id="rId17"/>
    <p:sldId id="297" r:id="rId18"/>
    <p:sldId id="284" r:id="rId19"/>
    <p:sldId id="261" r:id="rId20"/>
    <p:sldId id="262" r:id="rId21"/>
    <p:sldId id="263" r:id="rId22"/>
    <p:sldId id="264" r:id="rId23"/>
    <p:sldId id="265" r:id="rId24"/>
    <p:sldId id="266" r:id="rId25"/>
    <p:sldId id="294" r:id="rId26"/>
    <p:sldId id="267" r:id="rId27"/>
    <p:sldId id="268" r:id="rId28"/>
    <p:sldId id="298" r:id="rId29"/>
    <p:sldId id="269" r:id="rId30"/>
    <p:sldId id="270" r:id="rId31"/>
    <p:sldId id="271" r:id="rId32"/>
    <p:sldId id="272" r:id="rId33"/>
    <p:sldId id="273" r:id="rId34"/>
    <p:sldId id="274" r:id="rId35"/>
    <p:sldId id="275" r:id="rId36"/>
    <p:sldId id="276" r:id="rId37"/>
    <p:sldId id="299" r:id="rId38"/>
    <p:sldId id="277" r:id="rId39"/>
    <p:sldId id="300" r:id="rId40"/>
    <p:sldId id="278" r:id="rId41"/>
    <p:sldId id="279" r:id="rId42"/>
    <p:sldId id="28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B4F3C66-0B2C-49D8-96E9-DADCF09C8C7F}" type="datetimeFigureOut">
              <a:rPr lang="en-US" smtClean="0"/>
              <a:pPr/>
              <a:t>16-11-2021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0383F24-852B-48D2-9500-BF671492ED1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F3C66-0B2C-49D8-96E9-DADCF09C8C7F}"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F3C66-0B2C-49D8-96E9-DADCF09C8C7F}"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4F3C66-0B2C-49D8-96E9-DADCF09C8C7F}"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4F3C66-0B2C-49D8-96E9-DADCF09C8C7F}" type="datetimeFigureOut">
              <a:rPr lang="en-US" smtClean="0"/>
              <a:pPr/>
              <a:t>16-11-2021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83F24-852B-48D2-9500-BF671492ED1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4F3C66-0B2C-49D8-96E9-DADCF09C8C7F}" type="datetimeFigureOut">
              <a:rPr lang="en-US" smtClean="0"/>
              <a:pPr/>
              <a:t>16-11-2021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B4F3C66-0B2C-49D8-96E9-DADCF09C8C7F}" type="datetimeFigureOut">
              <a:rPr lang="en-US" smtClean="0"/>
              <a:pPr/>
              <a:t>16-11-2021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B4F3C66-0B2C-49D8-96E9-DADCF09C8C7F}" type="datetimeFigureOut">
              <a:rPr lang="en-US" smtClean="0"/>
              <a:pPr/>
              <a:t>16-11-2021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4F3C66-0B2C-49D8-96E9-DADCF09C8C7F}" type="datetimeFigureOut">
              <a:rPr lang="en-US" smtClean="0"/>
              <a:pPr/>
              <a:t>16-11-2021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B4F3C66-0B2C-49D8-96E9-DADCF09C8C7F}" type="datetimeFigureOut">
              <a:rPr lang="en-US" smtClean="0"/>
              <a:pPr/>
              <a:t>16-11-2021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83F24-852B-48D2-9500-BF671492ED1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4F3C66-0B2C-49D8-96E9-DADCF09C8C7F}" type="datetimeFigureOut">
              <a:rPr lang="en-US" smtClean="0"/>
              <a:pPr/>
              <a:t>16-11-2021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0383F24-852B-48D2-9500-BF671492ED1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B4F3C66-0B2C-49D8-96E9-DADCF09C8C7F}" type="datetimeFigureOut">
              <a:rPr lang="en-US" smtClean="0"/>
              <a:pPr/>
              <a:t>16-11-2021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0383F24-852B-48D2-9500-BF671492ED1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amboss.com/us/knowledge/Kidney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iddk.nih.gov/health-information/kidney-disease/chronic-kidney-disease-ckd/tests-diagnosi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iddk.nih.gov/health-information/kidney-disease/lupus-nephriti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fontScale="90000"/>
          </a:bodyPr>
          <a:lstStyle/>
          <a:p>
            <a:r>
              <a:rPr lang="en-IN" b="1" dirty="0" smtClean="0"/>
              <a:t>Introduction to glomerular disease</a:t>
            </a: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t>
            </a:r>
            <a:r>
              <a:rPr lang="en-IN" sz="3200" dirty="0" smtClean="0"/>
              <a:t>by,</a:t>
            </a:r>
            <a:br>
              <a:rPr lang="en-IN" sz="3200" dirty="0" smtClean="0"/>
            </a:br>
            <a:r>
              <a:rPr lang="en-IN" sz="3200" dirty="0" smtClean="0"/>
              <a:t>                                                 Dr.Mahadevi A.L</a:t>
            </a:r>
            <a:br>
              <a:rPr lang="en-IN" sz="3200" dirty="0" smtClean="0"/>
            </a:br>
            <a:r>
              <a:rPr lang="en-IN" sz="3200" dirty="0" smtClean="0"/>
              <a:t>                                                 Assistant Professor</a:t>
            </a:r>
            <a:br>
              <a:rPr lang="en-IN" sz="3200" dirty="0" smtClean="0"/>
            </a:br>
            <a:r>
              <a:rPr lang="en-IN" sz="3200" dirty="0" smtClean="0"/>
              <a:t>                                             Dept of Paediatrics</a:t>
            </a:r>
            <a:br>
              <a:rPr lang="en-IN" sz="3200" dirty="0" smtClean="0"/>
            </a:br>
            <a:r>
              <a:rPr lang="en-IN" sz="3200" dirty="0" smtClean="0"/>
              <a:t>                                               3-07-2021</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ransport of IgG and albumin in the kidneys. A schematic cartoon... |  Download Scientific Diagr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buNone/>
            </a:pPr>
            <a:r>
              <a:rPr lang="en-US" b="1" dirty="0"/>
              <a:t>Terminology of </a:t>
            </a:r>
            <a:r>
              <a:rPr lang="en-US" b="1" dirty="0" err="1"/>
              <a:t>glomerular</a:t>
            </a:r>
            <a:r>
              <a:rPr lang="en-US" b="1" dirty="0"/>
              <a:t> diseases</a:t>
            </a:r>
          </a:p>
          <a:p>
            <a:r>
              <a:rPr lang="en-US" b="1" dirty="0"/>
              <a:t>Primary</a:t>
            </a:r>
            <a:r>
              <a:rPr lang="en-US" dirty="0"/>
              <a:t>: a kidney disease specifically affecting the </a:t>
            </a:r>
            <a:r>
              <a:rPr lang="en-US" dirty="0" err="1" smtClean="0"/>
              <a:t>glomeruli</a:t>
            </a:r>
            <a:r>
              <a:rPr lang="en-US" dirty="0" smtClean="0"/>
              <a:t>(e.g</a:t>
            </a:r>
            <a:r>
              <a:rPr lang="en-US" dirty="0"/>
              <a:t>., minimal change </a:t>
            </a:r>
            <a:r>
              <a:rPr lang="en-US" dirty="0" err="1" smtClean="0"/>
              <a:t>glomerulonephritis</a:t>
            </a:r>
            <a:r>
              <a:rPr lang="en-US" dirty="0" smtClean="0"/>
              <a:t>)</a:t>
            </a:r>
            <a:endParaRPr lang="en-US" dirty="0"/>
          </a:p>
          <a:p>
            <a:r>
              <a:rPr lang="en-US" b="1" dirty="0"/>
              <a:t>Secondary</a:t>
            </a:r>
            <a:r>
              <a:rPr lang="en-US" dirty="0"/>
              <a:t>: a disease affecting the </a:t>
            </a:r>
            <a:r>
              <a:rPr lang="en-US" dirty="0" err="1" smtClean="0"/>
              <a:t>glomeruli</a:t>
            </a:r>
            <a:r>
              <a:rPr lang="en-US" dirty="0" smtClean="0"/>
              <a:t> </a:t>
            </a:r>
            <a:r>
              <a:rPr lang="en-US" dirty="0"/>
              <a:t> in the context of a systemic disease (e.g., lupus </a:t>
            </a:r>
            <a:r>
              <a:rPr lang="en-US" dirty="0" smtClean="0"/>
              <a:t>nephritis </a:t>
            </a:r>
            <a:r>
              <a:rPr lang="en-US" dirty="0"/>
              <a:t> in </a:t>
            </a:r>
            <a:r>
              <a:rPr lang="en-US" dirty="0" smtClean="0"/>
              <a:t>SLE) </a:t>
            </a:r>
            <a:r>
              <a:rPr lang="en-US" dirty="0"/>
              <a:t>or a disease affecting another organ (e.g., diabetic </a:t>
            </a:r>
            <a:r>
              <a:rPr lang="en-US" dirty="0" smtClean="0"/>
              <a:t>nephropathy)</a:t>
            </a:r>
            <a:endParaRPr lang="en-US" dirty="0"/>
          </a:p>
          <a:p>
            <a:r>
              <a:rPr lang="en-US" b="1" dirty="0"/>
              <a:t>Diffuse</a:t>
            </a:r>
            <a:r>
              <a:rPr lang="en-US" dirty="0"/>
              <a:t>: &gt; 50% of </a:t>
            </a:r>
            <a:r>
              <a:rPr lang="en-US" dirty="0" err="1" smtClean="0"/>
              <a:t>glomeruli</a:t>
            </a:r>
            <a:r>
              <a:rPr lang="en-US" dirty="0"/>
              <a:t> affected (e.g., diffuse proliferative </a:t>
            </a:r>
            <a:r>
              <a:rPr lang="en-US" dirty="0" err="1" smtClean="0"/>
              <a:t>glomerulonephritis</a:t>
            </a:r>
            <a:r>
              <a:rPr lang="en-US" dirty="0" smtClean="0"/>
              <a:t>)</a:t>
            </a:r>
            <a:endParaRPr lang="en-US" dirty="0"/>
          </a:p>
          <a:p>
            <a:r>
              <a:rPr lang="en-US" b="1" dirty="0"/>
              <a:t>Focal</a:t>
            </a:r>
            <a:r>
              <a:rPr lang="en-US" dirty="0"/>
              <a:t>: &lt; 50% of </a:t>
            </a:r>
            <a:r>
              <a:rPr lang="en-US" dirty="0" err="1" smtClean="0"/>
              <a:t>glomeruli</a:t>
            </a:r>
            <a:r>
              <a:rPr lang="en-US" dirty="0"/>
              <a:t> affected (e.g., focal segmental </a:t>
            </a:r>
            <a:r>
              <a:rPr lang="en-US" dirty="0" err="1" smtClean="0"/>
              <a:t>glomerulosclerosis</a:t>
            </a:r>
            <a:r>
              <a:rPr lang="en-US" dirty="0" smtClean="0"/>
              <a:t>)</a:t>
            </a:r>
            <a:endParaRPr lang="en-US" dirty="0"/>
          </a:p>
          <a:p>
            <a:r>
              <a:rPr lang="en-US" b="1" dirty="0"/>
              <a:t>Global</a:t>
            </a:r>
            <a:r>
              <a:rPr lang="en-US" dirty="0"/>
              <a:t>: entire </a:t>
            </a:r>
            <a:r>
              <a:rPr lang="en-US" dirty="0" smtClean="0"/>
              <a:t>glomerulus</a:t>
            </a:r>
            <a:r>
              <a:rPr lang="en-US" dirty="0"/>
              <a:t> is affected</a:t>
            </a:r>
          </a:p>
          <a:p>
            <a:r>
              <a:rPr lang="en-US" b="1" dirty="0"/>
              <a:t>Segmental</a:t>
            </a:r>
            <a:r>
              <a:rPr lang="en-US" dirty="0"/>
              <a:t>: only part of the </a:t>
            </a:r>
            <a:r>
              <a:rPr lang="en-US" dirty="0" smtClean="0"/>
              <a:t>glomerulus is </a:t>
            </a:r>
            <a:r>
              <a:rPr lang="en-US" dirty="0"/>
              <a:t>affected</a:t>
            </a:r>
          </a:p>
          <a:p>
            <a:r>
              <a:rPr lang="en-US" b="1" dirty="0"/>
              <a:t>Proliferative</a:t>
            </a:r>
            <a:r>
              <a:rPr lang="en-US" dirty="0"/>
              <a:t>: an increased number of cells in the </a:t>
            </a:r>
            <a:r>
              <a:rPr lang="en-US" dirty="0" smtClean="0">
                <a:solidFill>
                  <a:schemeClr val="tx1">
                    <a:lumMod val="95000"/>
                    <a:lumOff val="5000"/>
                  </a:schemeClr>
                </a:solidFill>
                <a:hlinkClick r:id="rId2"/>
              </a:rPr>
              <a:t>glomerulus</a:t>
            </a:r>
            <a:endParaRPr lang="en-US" dirty="0">
              <a:solidFill>
                <a:schemeClr val="tx1">
                  <a:lumMod val="95000"/>
                  <a:lumOff val="5000"/>
                </a:schemeClr>
              </a:solidFill>
              <a:hlinkClick r:id="rId2"/>
            </a:endParaRPr>
          </a:p>
          <a:p>
            <a:r>
              <a:rPr lang="en-US" b="1" dirty="0"/>
              <a:t>Membranous</a:t>
            </a:r>
            <a:r>
              <a:rPr lang="en-US" dirty="0"/>
              <a:t>: thickening of the </a:t>
            </a:r>
            <a:r>
              <a:rPr lang="en-US" dirty="0" err="1"/>
              <a:t>glomerular</a:t>
            </a:r>
            <a:r>
              <a:rPr lang="en-US" dirty="0"/>
              <a:t> basement </a:t>
            </a:r>
            <a:r>
              <a:rPr lang="en-US" dirty="0" smtClean="0"/>
              <a:t>membrane</a:t>
            </a:r>
            <a:r>
              <a:rPr lang="en-US" dirty="0"/>
              <a:t> (e.g., membranous </a:t>
            </a:r>
            <a:r>
              <a:rPr lang="en-US" dirty="0" smtClean="0"/>
              <a:t>nephropathy)</a:t>
            </a:r>
            <a:endParaRPr lang="en-US" dirty="0"/>
          </a:p>
          <a:p>
            <a:r>
              <a:rPr lang="en-US" b="1" dirty="0" err="1" smtClean="0"/>
              <a:t>Sclerosing</a:t>
            </a:r>
            <a:r>
              <a:rPr lang="en-US" dirty="0" smtClean="0"/>
              <a:t>: scarring of the </a:t>
            </a:r>
            <a:r>
              <a:rPr lang="en-US" dirty="0" smtClean="0">
                <a:hlinkClick r:id="rId2"/>
              </a:rPr>
              <a:t>glomerulus</a:t>
            </a:r>
          </a:p>
          <a:p>
            <a:r>
              <a:rPr lang="en-US" b="1" dirty="0" smtClean="0"/>
              <a:t>Necrotizing</a:t>
            </a:r>
            <a:r>
              <a:rPr lang="en-US" dirty="0"/>
              <a:t>: cell </a:t>
            </a:r>
            <a:r>
              <a:rPr lang="en-US" dirty="0" smtClean="0"/>
              <a:t>death</a:t>
            </a:r>
            <a:r>
              <a:rPr lang="en-US" dirty="0"/>
              <a:t> within the </a:t>
            </a:r>
            <a:r>
              <a:rPr lang="en-US" dirty="0">
                <a:hlinkClick r:id="rId2"/>
              </a:rPr>
              <a:t>glomerulus</a:t>
            </a:r>
          </a:p>
          <a:p>
            <a:r>
              <a:rPr lang="en-US" b="1" dirty="0" err="1"/>
              <a:t>Crescentic</a:t>
            </a:r>
            <a:r>
              <a:rPr lang="en-US" dirty="0"/>
              <a:t>: accumulation of cells such as </a:t>
            </a:r>
            <a:r>
              <a:rPr lang="en-US" dirty="0" smtClean="0"/>
              <a:t>macrophages,</a:t>
            </a:r>
            <a:r>
              <a:rPr lang="en-US" dirty="0"/>
              <a:t> </a:t>
            </a:r>
            <a:r>
              <a:rPr lang="en-US" dirty="0" smtClean="0"/>
              <a:t>fibroblasts, </a:t>
            </a:r>
            <a:r>
              <a:rPr lang="en-US" dirty="0"/>
              <a:t>and </a:t>
            </a:r>
            <a:r>
              <a:rPr lang="en-US" dirty="0" smtClean="0"/>
              <a:t>epithelial</a:t>
            </a:r>
            <a:r>
              <a:rPr lang="en-US" dirty="0"/>
              <a:t> cells in Bowman space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572560" cy="6429420"/>
          </a:xfrm>
        </p:spPr>
        <p:txBody>
          <a:bodyPr>
            <a:normAutofit fontScale="85000" lnSpcReduction="10000"/>
          </a:bodyPr>
          <a:lstStyle/>
          <a:p>
            <a:r>
              <a:rPr lang="en-US" dirty="0" err="1"/>
              <a:t>Glomerular</a:t>
            </a:r>
            <a:r>
              <a:rPr lang="en-US" dirty="0"/>
              <a:t> diseases damage the </a:t>
            </a:r>
            <a:r>
              <a:rPr lang="en-US" dirty="0" err="1"/>
              <a:t>glomeruli</a:t>
            </a:r>
            <a:r>
              <a:rPr lang="en-US" dirty="0"/>
              <a:t>, letting protein and sometimes red blood cells leak into the urine. </a:t>
            </a:r>
            <a:endParaRPr lang="en-US" dirty="0" smtClean="0"/>
          </a:p>
          <a:p>
            <a:r>
              <a:rPr lang="en-US" dirty="0" smtClean="0"/>
              <a:t>Sometimes </a:t>
            </a:r>
            <a:r>
              <a:rPr lang="en-US" dirty="0"/>
              <a:t>a glomerular disease also interferes with the clearance of waste products by the kidney, so they begin to build up in the blood. </a:t>
            </a:r>
            <a:endParaRPr lang="en-US" dirty="0" smtClean="0"/>
          </a:p>
          <a:p>
            <a:r>
              <a:rPr lang="en-US" dirty="0" smtClean="0"/>
              <a:t>Furthermore</a:t>
            </a:r>
            <a:r>
              <a:rPr lang="en-US" dirty="0"/>
              <a:t>, loss of blood proteins like albumin in the urine can result in a fall in their level in the bloodstream</a:t>
            </a:r>
            <a:r>
              <a:rPr lang="en-US" dirty="0" smtClean="0"/>
              <a:t>.</a:t>
            </a:r>
            <a:endParaRPr lang="en-US" dirty="0"/>
          </a:p>
          <a:p>
            <a:r>
              <a:rPr lang="en-US" dirty="0" smtClean="0"/>
              <a:t> </a:t>
            </a:r>
            <a:r>
              <a:rPr lang="en-US" dirty="0"/>
              <a:t>In normal blood, albumin acts like a sponge, drawing extra fluid from the body into the bloodstream, where it remains until the kidneys remove it</a:t>
            </a:r>
            <a:r>
              <a:rPr lang="en-US" dirty="0" smtClean="0"/>
              <a:t>.</a:t>
            </a:r>
          </a:p>
          <a:p>
            <a:r>
              <a:rPr lang="en-US" dirty="0" smtClean="0"/>
              <a:t> </a:t>
            </a:r>
            <a:r>
              <a:rPr lang="en-US" dirty="0"/>
              <a:t>But when albumin leaks into the urine, the blood loses its capacity to absorb extra fluid from the body. </a:t>
            </a:r>
            <a:endParaRPr lang="en-US" dirty="0" smtClean="0"/>
          </a:p>
          <a:p>
            <a:r>
              <a:rPr lang="en-US" dirty="0" smtClean="0"/>
              <a:t>Fluid </a:t>
            </a:r>
            <a:r>
              <a:rPr lang="en-US" dirty="0"/>
              <a:t>can accumulate outside the circulatory system in the face, hands, feet, or ankles and cause swelling.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572560" cy="6357982"/>
          </a:xfrm>
        </p:spPr>
        <p:txBody>
          <a:bodyPr>
            <a:normAutofit/>
          </a:bodyPr>
          <a:lstStyle/>
          <a:p>
            <a:r>
              <a:rPr lang="en-US" dirty="0"/>
              <a:t>The glomerular filtration barrier consists of 3 parts </a:t>
            </a:r>
          </a:p>
          <a:p>
            <a:pPr lvl="1"/>
            <a:r>
              <a:rPr lang="en-US" dirty="0"/>
              <a:t>Initial segment: Fenestrated glomerular capillary endothelium prevents large </a:t>
            </a:r>
            <a:r>
              <a:rPr lang="en-US" dirty="0" smtClean="0"/>
              <a:t>proteins from </a:t>
            </a:r>
            <a:r>
              <a:rPr lang="en-US" dirty="0"/>
              <a:t>passing through.</a:t>
            </a:r>
          </a:p>
          <a:p>
            <a:pPr lvl="1"/>
            <a:r>
              <a:rPr lang="en-US" dirty="0"/>
              <a:t>Second segment: The glomerular basement </a:t>
            </a:r>
            <a:r>
              <a:rPr lang="en-US" dirty="0" smtClean="0"/>
              <a:t>membrane</a:t>
            </a:r>
            <a:r>
              <a:rPr lang="en-US" dirty="0"/>
              <a:t> </a:t>
            </a:r>
            <a:r>
              <a:rPr lang="en-US" dirty="0" smtClean="0"/>
              <a:t>(GBM </a:t>
            </a:r>
            <a:r>
              <a:rPr lang="en-US" dirty="0"/>
              <a:t>contains a negative charge produced by heparan </a:t>
            </a:r>
            <a:r>
              <a:rPr lang="en-US" dirty="0" smtClean="0"/>
              <a:t>sulfate</a:t>
            </a:r>
            <a:endParaRPr lang="en-US" dirty="0"/>
          </a:p>
          <a:p>
            <a:pPr lvl="1"/>
            <a:r>
              <a:rPr lang="en-US" dirty="0"/>
              <a:t>Final segment: </a:t>
            </a:r>
            <a:r>
              <a:rPr lang="en-US" dirty="0" smtClean="0"/>
              <a:t>Visceral epithelial</a:t>
            </a:r>
            <a:r>
              <a:rPr lang="en-US" dirty="0"/>
              <a:t> </a:t>
            </a:r>
            <a:r>
              <a:rPr lang="en-US" dirty="0" smtClean="0"/>
              <a:t>cells </a:t>
            </a:r>
            <a:r>
              <a:rPr lang="en-US" dirty="0"/>
              <a:t>produce/maintain the </a:t>
            </a:r>
            <a:r>
              <a:rPr lang="en-US" dirty="0" smtClean="0"/>
              <a:t>GBM and </a:t>
            </a:r>
            <a:r>
              <a:rPr lang="en-US" dirty="0"/>
              <a:t>contain intercellular junctions created by </a:t>
            </a:r>
            <a:r>
              <a:rPr lang="en-US" dirty="0" err="1" smtClean="0"/>
              <a:t>podocyte</a:t>
            </a:r>
            <a:r>
              <a:rPr lang="en-US" dirty="0" smtClean="0"/>
              <a:t> that </a:t>
            </a:r>
            <a:r>
              <a:rPr lang="en-US" dirty="0"/>
              <a:t>prevent further protein loss.</a:t>
            </a:r>
          </a:p>
          <a:p>
            <a:pPr>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ransport of IgG and albumin in the kidneys. A schematic cartoon... |  Download Scientific Diagram"/>
          <p:cNvPicPr>
            <a:picLocks noChangeAspect="1" noChangeArrowheads="1"/>
          </p:cNvPicPr>
          <p:nvPr/>
        </p:nvPicPr>
        <p:blipFill>
          <a:blip r:embed="rId2"/>
          <a:srcRect b="73171"/>
          <a:stretch>
            <a:fillRect/>
          </a:stretch>
        </p:blipFill>
        <p:spPr bwMode="auto">
          <a:xfrm>
            <a:off x="0" y="0"/>
            <a:ext cx="8858280" cy="664371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NEY LECTURE 2. Glomerular diseases. Glomerular structure Arterioles  Capillaries Mesangium (“between capillaries”) Urinary space surrounds  glomerulus. - ppt download"/>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PT - Urinary System Tutorial Glomerulonephritis PowerPoint Presentation -  ID:3216849"/>
          <p:cNvPicPr>
            <a:picLocks noChangeAspect="1" noChangeArrowheads="1"/>
          </p:cNvPicPr>
          <p:nvPr/>
        </p:nvPicPr>
        <p:blipFill>
          <a:blip r:embed="rId2"/>
          <a:srcRect/>
          <a:stretch>
            <a:fillRect/>
          </a:stretch>
        </p:blipFill>
        <p:spPr bwMode="auto">
          <a:xfrm>
            <a:off x="155575" y="214290"/>
            <a:ext cx="8559829" cy="635798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Glomerular diseases"/>
          <p:cNvPicPr>
            <a:picLocks noChangeAspect="1" noChangeArrowheads="1"/>
          </p:cNvPicPr>
          <p:nvPr/>
        </p:nvPicPr>
        <p:blipFill>
          <a:blip r:embed="rId2"/>
          <a:srcRect/>
          <a:stretch>
            <a:fillRect/>
          </a:stretch>
        </p:blipFill>
        <p:spPr bwMode="auto">
          <a:xfrm>
            <a:off x="155574" y="0"/>
            <a:ext cx="8631267" cy="635795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endParaRPr lang="en-US" dirty="0" smtClean="0"/>
          </a:p>
          <a:p>
            <a:r>
              <a:rPr lang="en-US" dirty="0" smtClean="0"/>
              <a:t>Damage </a:t>
            </a:r>
            <a:r>
              <a:rPr lang="en-US" dirty="0"/>
              <a:t>to the </a:t>
            </a:r>
            <a:r>
              <a:rPr lang="en-US" dirty="0" smtClean="0"/>
              <a:t>glomeruli</a:t>
            </a:r>
            <a:endParaRPr lang="en-US" dirty="0"/>
          </a:p>
          <a:p>
            <a:pPr>
              <a:buNone/>
            </a:pPr>
            <a:r>
              <a:rPr lang="en-US" dirty="0"/>
              <a:t> → disruption of the </a:t>
            </a:r>
            <a:r>
              <a:rPr lang="en-US" b="1" dirty="0" err="1"/>
              <a:t>glomerular</a:t>
            </a:r>
            <a:r>
              <a:rPr lang="en-US" b="1" dirty="0"/>
              <a:t> filtration </a:t>
            </a:r>
            <a:r>
              <a:rPr lang="en-US" b="1" dirty="0" smtClean="0"/>
              <a:t>barrier </a:t>
            </a:r>
            <a:r>
              <a:rPr lang="en-US" dirty="0" smtClean="0"/>
              <a:t>→ </a:t>
            </a:r>
            <a:r>
              <a:rPr lang="en-US" dirty="0"/>
              <a:t>can lead to </a:t>
            </a:r>
            <a:r>
              <a:rPr lang="en-US" b="1" dirty="0"/>
              <a:t>nephritic</a:t>
            </a:r>
            <a:r>
              <a:rPr lang="en-US" dirty="0"/>
              <a:t> or </a:t>
            </a:r>
            <a:r>
              <a:rPr lang="en-US" b="1" dirty="0" err="1"/>
              <a:t>nephrotic</a:t>
            </a:r>
            <a:r>
              <a:rPr lang="en-US" dirty="0"/>
              <a:t> syndrome</a:t>
            </a:r>
          </a:p>
          <a:p>
            <a:pPr lvl="1">
              <a:buNone/>
            </a:pPr>
            <a:endParaRPr lang="en-US" dirty="0"/>
          </a:p>
          <a:p>
            <a:pPr>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329642" cy="6215106"/>
          </a:xfrm>
        </p:spPr>
        <p:txBody>
          <a:bodyPr>
            <a:normAutofit/>
          </a:bodyPr>
          <a:lstStyle/>
          <a:p>
            <a:pPr>
              <a:buNone/>
            </a:pPr>
            <a:r>
              <a:rPr lang="en-US" dirty="0" smtClean="0"/>
              <a:t>Signs </a:t>
            </a:r>
            <a:r>
              <a:rPr lang="en-US" dirty="0"/>
              <a:t>and </a:t>
            </a:r>
            <a:r>
              <a:rPr lang="en-US" dirty="0" smtClean="0"/>
              <a:t>Symptoms </a:t>
            </a:r>
            <a:r>
              <a:rPr lang="en-US" dirty="0"/>
              <a:t>of glomerular disease include</a:t>
            </a:r>
          </a:p>
          <a:p>
            <a:r>
              <a:rPr lang="en-US" b="1" dirty="0" err="1"/>
              <a:t>albuminuria</a:t>
            </a:r>
            <a:r>
              <a:rPr lang="en-US" b="1" dirty="0"/>
              <a:t>:</a:t>
            </a:r>
            <a:r>
              <a:rPr lang="en-US" dirty="0"/>
              <a:t> large amounts of protein in the urine</a:t>
            </a:r>
          </a:p>
          <a:p>
            <a:r>
              <a:rPr lang="en-US" b="1" dirty="0" err="1"/>
              <a:t>hematuria</a:t>
            </a:r>
            <a:r>
              <a:rPr lang="en-US" b="1" dirty="0"/>
              <a:t>:</a:t>
            </a:r>
            <a:r>
              <a:rPr lang="en-US" dirty="0"/>
              <a:t> blood in the urine</a:t>
            </a:r>
          </a:p>
          <a:p>
            <a:r>
              <a:rPr lang="en-US" b="1" dirty="0"/>
              <a:t>reduced </a:t>
            </a:r>
            <a:r>
              <a:rPr lang="en-US" b="1" dirty="0" err="1"/>
              <a:t>glomerular</a:t>
            </a:r>
            <a:r>
              <a:rPr lang="en-US" b="1" dirty="0"/>
              <a:t> filtration rate:</a:t>
            </a:r>
            <a:r>
              <a:rPr lang="en-US" dirty="0"/>
              <a:t> inefficient filtering of wastes from the blood</a:t>
            </a:r>
          </a:p>
          <a:p>
            <a:r>
              <a:rPr lang="en-US" b="1" dirty="0" err="1"/>
              <a:t>hypoproteinemia</a:t>
            </a:r>
            <a:r>
              <a:rPr lang="en-US" b="1" dirty="0"/>
              <a:t>:</a:t>
            </a:r>
            <a:r>
              <a:rPr lang="en-US" dirty="0"/>
              <a:t> low blood protein</a:t>
            </a:r>
          </a:p>
          <a:p>
            <a:r>
              <a:rPr lang="en-US" b="1" dirty="0"/>
              <a:t>edema:</a:t>
            </a:r>
            <a:r>
              <a:rPr lang="en-US" dirty="0"/>
              <a:t> swelling in parts of the body</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472518" cy="6858000"/>
          </a:xfrm>
        </p:spPr>
        <p:txBody>
          <a:bodyPr>
            <a:normAutofit/>
          </a:bodyPr>
          <a:lstStyle/>
          <a:p>
            <a:pPr>
              <a:buNone/>
            </a:pPr>
            <a:r>
              <a:rPr lang="en-IN" b="1" dirty="0" smtClean="0"/>
              <a:t>Anatomy of the </a:t>
            </a:r>
            <a:r>
              <a:rPr lang="en-IN" b="1" dirty="0" err="1" smtClean="0"/>
              <a:t>glomerulus</a:t>
            </a:r>
            <a:r>
              <a:rPr lang="en-IN" b="1" dirty="0" smtClean="0"/>
              <a:t>:</a:t>
            </a:r>
            <a:endParaRPr lang="en-US" b="1" dirty="0" smtClean="0"/>
          </a:p>
          <a:p>
            <a:r>
              <a:rPr lang="en-US" dirty="0" smtClean="0"/>
              <a:t>The two kidneys are bean-shaped organs located in the retroperitoneal space slightly above the level of the umbilicus. </a:t>
            </a:r>
          </a:p>
          <a:p>
            <a:r>
              <a:rPr lang="en-IN" dirty="0" smtClean="0"/>
              <a:t>Length is 6cm and weight is 24g in a full term newborn</a:t>
            </a:r>
          </a:p>
          <a:p>
            <a:r>
              <a:rPr lang="en-IN" dirty="0" smtClean="0"/>
              <a:t>Length is &gt;12cm and weight is 150g in an adult.</a:t>
            </a:r>
          </a:p>
          <a:p>
            <a:r>
              <a:rPr lang="en-IN" dirty="0" smtClean="0"/>
              <a:t>Kidney has an </a:t>
            </a:r>
            <a:r>
              <a:rPr lang="en-IN" dirty="0" err="1" smtClean="0"/>
              <a:t>oute</a:t>
            </a:r>
            <a:r>
              <a:rPr lang="en-IN" dirty="0" smtClean="0"/>
              <a:t> </a:t>
            </a:r>
            <a:r>
              <a:rPr lang="en-IN" dirty="0" err="1" smtClean="0"/>
              <a:t>rlayer</a:t>
            </a:r>
            <a:r>
              <a:rPr lang="en-IN" dirty="0" smtClean="0"/>
              <a:t> cortex-contains glomeruli, proximal and distal convoluted tubules and collecting ducts </a:t>
            </a:r>
          </a:p>
          <a:p>
            <a:r>
              <a:rPr lang="en-IN" dirty="0" smtClean="0"/>
              <a:t>Inner layer medulla- contains straight portion of the tubules ,loop of </a:t>
            </a:r>
            <a:r>
              <a:rPr lang="en-IN" dirty="0" err="1" smtClean="0"/>
              <a:t>henle</a:t>
            </a:r>
            <a:r>
              <a:rPr lang="en-IN" dirty="0" smtClean="0"/>
              <a:t>, the </a:t>
            </a:r>
            <a:r>
              <a:rPr lang="en-IN" dirty="0" err="1" smtClean="0"/>
              <a:t>vasa</a:t>
            </a:r>
            <a:r>
              <a:rPr lang="en-IN" dirty="0" smtClean="0"/>
              <a:t> recta, and the terminal collecting ducts.</a:t>
            </a:r>
            <a:endParaRPr lang="en-US" dirty="0" smtClean="0"/>
          </a:p>
          <a:p>
            <a:pPr>
              <a:buNone/>
            </a:pPr>
            <a:r>
              <a:rPr lang="en-IN" dirty="0" smtClean="0"/>
              <a:t> </a:t>
            </a:r>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lnSpcReduction="10000"/>
          </a:bodyPr>
          <a:lstStyle/>
          <a:p>
            <a:r>
              <a:rPr lang="en-US" dirty="0"/>
              <a:t>One or more of these symptoms can be the first sign of kidney disease. </a:t>
            </a:r>
            <a:endParaRPr lang="en-US" dirty="0" smtClean="0"/>
          </a:p>
          <a:p>
            <a:r>
              <a:rPr lang="en-US" dirty="0" smtClean="0"/>
              <a:t>But </a:t>
            </a:r>
            <a:r>
              <a:rPr lang="en-US" dirty="0"/>
              <a:t>some of these symptoms have signs, or visible manifestations:</a:t>
            </a:r>
          </a:p>
          <a:p>
            <a:r>
              <a:rPr lang="en-US" dirty="0" err="1"/>
              <a:t>Proteinuria</a:t>
            </a:r>
            <a:r>
              <a:rPr lang="en-US" dirty="0"/>
              <a:t> may cause foamy urine.</a:t>
            </a:r>
          </a:p>
          <a:p>
            <a:r>
              <a:rPr lang="en-US" dirty="0"/>
              <a:t>Blood may cause the urine to be pink or cola-colored.</a:t>
            </a:r>
          </a:p>
          <a:p>
            <a:r>
              <a:rPr lang="en-US" dirty="0"/>
              <a:t>Edema may be obvious in hands and ankles, especially at the end of the day, or around the eyes when awakening in the morning, for example</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endParaRPr lang="en-US" dirty="0" smtClean="0"/>
          </a:p>
          <a:p>
            <a:pPr>
              <a:buNone/>
            </a:pPr>
            <a:r>
              <a:rPr lang="en-US" dirty="0" smtClean="0"/>
              <a:t>DIAGNOSIS:</a:t>
            </a:r>
          </a:p>
          <a:p>
            <a:r>
              <a:rPr lang="en-US" dirty="0" smtClean="0"/>
              <a:t>Patients </a:t>
            </a:r>
            <a:r>
              <a:rPr lang="en-US" dirty="0"/>
              <a:t>with glomerular disease have significant amounts of protein in the urine, which may be referred to as "</a:t>
            </a:r>
            <a:r>
              <a:rPr lang="en-US" dirty="0" err="1"/>
              <a:t>nephrotic</a:t>
            </a:r>
            <a:r>
              <a:rPr lang="en-US" dirty="0"/>
              <a:t> range" if levels are very high. </a:t>
            </a:r>
            <a:endParaRPr lang="en-US" dirty="0" smtClean="0"/>
          </a:p>
          <a:p>
            <a:r>
              <a:rPr lang="en-US" dirty="0" smtClean="0"/>
              <a:t>Red </a:t>
            </a:r>
            <a:r>
              <a:rPr lang="en-US" dirty="0"/>
              <a:t>blood cells in the urine are a frequent finding as well, particularly in some forms of glomerular disease. </a:t>
            </a:r>
            <a:endParaRPr lang="en-US" dirty="0" smtClean="0"/>
          </a:p>
          <a:p>
            <a:r>
              <a:rPr lang="en-US" dirty="0" smtClean="0">
                <a:hlinkClick r:id="rId2"/>
              </a:rPr>
              <a:t>Urinalysis</a:t>
            </a:r>
            <a:r>
              <a:rPr lang="en-US" dirty="0"/>
              <a:t> provides information about kidney damage by indicating levels of protein and red blood cells in the urine. </a:t>
            </a:r>
            <a:endParaRPr lang="en-US" dirty="0" smtClean="0"/>
          </a:p>
          <a:p>
            <a:r>
              <a:rPr lang="en-US" dirty="0" smtClean="0">
                <a:hlinkClick r:id="rId2"/>
              </a:rPr>
              <a:t>Blood </a:t>
            </a:r>
            <a:r>
              <a:rPr lang="en-US" dirty="0">
                <a:hlinkClick r:id="rId2"/>
              </a:rPr>
              <a:t>tests</a:t>
            </a:r>
            <a:r>
              <a:rPr lang="en-US" dirty="0"/>
              <a:t> measure the levels of waste products such as </a:t>
            </a:r>
            <a:r>
              <a:rPr lang="en-US" dirty="0" err="1"/>
              <a:t>creatinine</a:t>
            </a:r>
            <a:r>
              <a:rPr lang="en-US" dirty="0"/>
              <a:t> and urea nitrogen to determine whether the filtering capacity of the kidneys is impaired. </a:t>
            </a:r>
            <a:endParaRPr lang="en-US" dirty="0" smtClean="0"/>
          </a:p>
          <a:p>
            <a:r>
              <a:rPr lang="en-US" dirty="0" smtClean="0"/>
              <a:t>If </a:t>
            </a:r>
            <a:r>
              <a:rPr lang="en-US" dirty="0"/>
              <a:t>these lab tests indicate kidney damage, the doctor may recommend ultrasound or an x-ray to see whether the shape or size of the kidneys is abnormal. These tests are called renal imaging. </a:t>
            </a:r>
            <a:endParaRPr lang="en-US" dirty="0" smtClean="0"/>
          </a:p>
          <a:p>
            <a:r>
              <a:rPr lang="en-US" dirty="0" smtClean="0"/>
              <a:t> Glomerular </a:t>
            </a:r>
            <a:r>
              <a:rPr lang="en-US" dirty="0"/>
              <a:t>disease causes problems at the cellular level, </a:t>
            </a:r>
            <a:r>
              <a:rPr lang="en-US" b="1" dirty="0" smtClean="0"/>
              <a:t>kidney </a:t>
            </a:r>
            <a:r>
              <a:rPr lang="en-US" b="1" dirty="0"/>
              <a:t>biopsy</a:t>
            </a:r>
            <a:r>
              <a:rPr lang="en-US" dirty="0"/>
              <a:t>—a procedure in which a needle is used to extract small pieces of tissue for examination with different types of microscopes, each of which shows a different aspect of the tissue</a:t>
            </a:r>
            <a:r>
              <a:rPr lang="en-US" dirty="0" smtClean="0"/>
              <a:t>.</a:t>
            </a:r>
          </a:p>
          <a:p>
            <a:r>
              <a:rPr lang="en-US" dirty="0" smtClean="0"/>
              <a:t>  A </a:t>
            </a:r>
            <a:r>
              <a:rPr lang="en-US" dirty="0"/>
              <a:t>biopsy may be helpful in confirming glomerular disease and identifying the cause.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IN" b="1" dirty="0" smtClean="0"/>
              <a:t>Causes of glomerular diseases</a:t>
            </a:r>
            <a:endParaRPr lang="en-US" b="1" dirty="0"/>
          </a:p>
          <a:p>
            <a:r>
              <a:rPr lang="en-US" dirty="0"/>
              <a:t>A number of different diseases can result in glomerular disease. It may be the direct result of an infection or a drug toxic to the kidneys, or it may result from a disease that affects the entire body, like diabetes or lupus. </a:t>
            </a:r>
            <a:endParaRPr lang="en-US" dirty="0" smtClean="0"/>
          </a:p>
          <a:p>
            <a:r>
              <a:rPr lang="en-US" dirty="0" smtClean="0"/>
              <a:t>Many </a:t>
            </a:r>
            <a:r>
              <a:rPr lang="en-US" dirty="0"/>
              <a:t>different kinds of diseases can cause swelling or scarring of the nephron or glomerulus. Sometimes glomerular disease is idiopathic, meaning that it occurs without an apparent associated disease.</a:t>
            </a:r>
          </a:p>
          <a:p>
            <a:r>
              <a:rPr lang="en-US" dirty="0"/>
              <a:t>The categories presented below can overlap: that is, a disease might belong to two or more of the categories. </a:t>
            </a:r>
            <a:endParaRPr lang="en-US" dirty="0" smtClean="0"/>
          </a:p>
          <a:p>
            <a:r>
              <a:rPr lang="en-US" dirty="0" smtClean="0"/>
              <a:t>For </a:t>
            </a:r>
            <a:r>
              <a:rPr lang="en-US" dirty="0"/>
              <a:t>example, diabetic nephropathy is a form of glomerular disease that can be placed in two categories: systemic diseases, since diabetes itself is a systemic disease, and sclerotic diseases, because the specific damage done to the kidneys is associated with scarring.</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401080" cy="6143668"/>
          </a:xfrm>
        </p:spPr>
        <p:txBody>
          <a:bodyPr>
            <a:normAutofit lnSpcReduction="10000"/>
          </a:bodyPr>
          <a:lstStyle/>
          <a:p>
            <a:r>
              <a:rPr lang="en-US" b="1" dirty="0"/>
              <a:t>Autoimmune Diseases</a:t>
            </a:r>
          </a:p>
          <a:p>
            <a:r>
              <a:rPr lang="en-US" dirty="0"/>
              <a:t>When the body's immune system functions properly, it creates protein-like substances called antibodies and </a:t>
            </a:r>
            <a:r>
              <a:rPr lang="en-US" dirty="0" err="1"/>
              <a:t>immunoglobulins</a:t>
            </a:r>
            <a:r>
              <a:rPr lang="en-US" dirty="0"/>
              <a:t> to protect the body against invading organisms</a:t>
            </a:r>
            <a:r>
              <a:rPr lang="en-US" dirty="0" smtClean="0"/>
              <a:t>.</a:t>
            </a:r>
          </a:p>
          <a:p>
            <a:r>
              <a:rPr lang="en-US" dirty="0" smtClean="0"/>
              <a:t> </a:t>
            </a:r>
            <a:r>
              <a:rPr lang="en-US" dirty="0"/>
              <a:t>In an autoimmune disease, the immune system creates </a:t>
            </a:r>
            <a:r>
              <a:rPr lang="en-US" dirty="0" err="1"/>
              <a:t>autoantibodies</a:t>
            </a:r>
            <a:r>
              <a:rPr lang="en-US" dirty="0"/>
              <a:t>, which are antibodies or </a:t>
            </a:r>
            <a:r>
              <a:rPr lang="en-US" dirty="0" err="1"/>
              <a:t>immunoglobulins</a:t>
            </a:r>
            <a:r>
              <a:rPr lang="en-US" dirty="0"/>
              <a:t> that attack the body itself. </a:t>
            </a:r>
            <a:endParaRPr lang="en-US" dirty="0" smtClean="0"/>
          </a:p>
          <a:p>
            <a:r>
              <a:rPr lang="en-US" dirty="0" smtClean="0"/>
              <a:t>Autoimmune </a:t>
            </a:r>
            <a:r>
              <a:rPr lang="en-US" dirty="0"/>
              <a:t>diseases may be systemic and affect many parts of the body, or they may affect only specific organs or regions.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143668"/>
          </a:xfrm>
        </p:spPr>
        <p:txBody>
          <a:bodyPr>
            <a:normAutofit lnSpcReduction="10000"/>
          </a:bodyPr>
          <a:lstStyle/>
          <a:p>
            <a:r>
              <a:rPr lang="en-US" b="1" dirty="0"/>
              <a:t>Systemic lupus </a:t>
            </a:r>
            <a:r>
              <a:rPr lang="en-US" b="1" dirty="0" err="1"/>
              <a:t>erythematosus</a:t>
            </a:r>
            <a:r>
              <a:rPr lang="en-US" b="1" dirty="0"/>
              <a:t> (SLE)</a:t>
            </a:r>
            <a:r>
              <a:rPr lang="en-US" dirty="0"/>
              <a:t> affects many parts of the body: primarily the skin and joints, but also the kidneys. Because women are more likely to develop SLE than men, some researchers believe that a sex-linked genetic factor may play a part in making a person susceptible, although viral infection has also been implicated as a triggering factor. </a:t>
            </a:r>
            <a:endParaRPr lang="en-US" dirty="0" smtClean="0"/>
          </a:p>
          <a:p>
            <a:r>
              <a:rPr lang="en-US" dirty="0" smtClean="0">
                <a:hlinkClick r:id="rId2"/>
              </a:rPr>
              <a:t>Lupus </a:t>
            </a:r>
            <a:r>
              <a:rPr lang="en-US" dirty="0">
                <a:hlinkClick r:id="rId2"/>
              </a:rPr>
              <a:t>nephritis</a:t>
            </a:r>
            <a:r>
              <a:rPr lang="en-US" dirty="0"/>
              <a:t> is the name given to the kidney disease caused by SLE, and it occurs when </a:t>
            </a:r>
            <a:r>
              <a:rPr lang="en-US" dirty="0" err="1"/>
              <a:t>autoantibodies</a:t>
            </a:r>
            <a:r>
              <a:rPr lang="en-US" dirty="0"/>
              <a:t> form or are deposited in the glomeruli, causing inflammation. </a:t>
            </a:r>
            <a:endParaRPr lang="en-US"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0"/>
            <a:ext cx="8229600" cy="5911873"/>
          </a:xfrm>
        </p:spPr>
        <p:txBody>
          <a:bodyPr>
            <a:normAutofit fontScale="92500" lnSpcReduction="10000"/>
          </a:bodyPr>
          <a:lstStyle/>
          <a:p>
            <a:r>
              <a:rPr lang="en-US" dirty="0" smtClean="0"/>
              <a:t>Ultimately, the inflammation may create scars that keep the kidneys from functioning properly. </a:t>
            </a:r>
          </a:p>
          <a:p>
            <a:r>
              <a:rPr lang="en-US" dirty="0" smtClean="0"/>
              <a:t>Conventional treatment for lupus nephritis includes a combination of two drugs, </a:t>
            </a:r>
            <a:r>
              <a:rPr lang="en-US" dirty="0" err="1" smtClean="0"/>
              <a:t>cyclophosphamide</a:t>
            </a:r>
            <a:r>
              <a:rPr lang="en-US" dirty="0" smtClean="0"/>
              <a:t>, a </a:t>
            </a:r>
            <a:r>
              <a:rPr lang="en-US" dirty="0" err="1" smtClean="0"/>
              <a:t>cytotoxic</a:t>
            </a:r>
            <a:r>
              <a:rPr lang="en-US" dirty="0" smtClean="0"/>
              <a:t> agent that suppresses the immune system, and </a:t>
            </a:r>
            <a:r>
              <a:rPr lang="en-US" dirty="0" err="1" smtClean="0"/>
              <a:t>prednisolone</a:t>
            </a:r>
            <a:r>
              <a:rPr lang="en-US" dirty="0" smtClean="0"/>
              <a:t>, a corticosteroid used to reduce inflammation. </a:t>
            </a:r>
          </a:p>
          <a:p>
            <a:r>
              <a:rPr lang="en-US" dirty="0" smtClean="0"/>
              <a:t>A newer immunosuppressant, </a:t>
            </a:r>
            <a:r>
              <a:rPr lang="en-US" dirty="0" err="1" smtClean="0"/>
              <a:t>mychophenolate</a:t>
            </a:r>
            <a:r>
              <a:rPr lang="en-US" dirty="0" smtClean="0"/>
              <a:t> </a:t>
            </a:r>
            <a:r>
              <a:rPr lang="en-US" dirty="0" err="1" smtClean="0"/>
              <a:t>mofetil</a:t>
            </a:r>
            <a:r>
              <a:rPr lang="en-US" dirty="0" smtClean="0"/>
              <a:t> (MMF), has been used instead of </a:t>
            </a:r>
            <a:r>
              <a:rPr lang="en-US" dirty="0" err="1" smtClean="0"/>
              <a:t>cyclophosphamide</a:t>
            </a:r>
            <a:r>
              <a:rPr lang="en-US" dirty="0" smtClean="0"/>
              <a:t>. Preliminary studies indicate that MMF may be as effective as </a:t>
            </a:r>
            <a:r>
              <a:rPr lang="en-US" dirty="0" err="1" smtClean="0"/>
              <a:t>cyclophosphamide</a:t>
            </a:r>
            <a:r>
              <a:rPr lang="en-US" dirty="0" smtClean="0"/>
              <a:t> and has milder side effects.</a:t>
            </a:r>
          </a:p>
          <a:p>
            <a:pPr>
              <a:buNone/>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rmAutofit fontScale="92500" lnSpcReduction="20000"/>
          </a:bodyPr>
          <a:lstStyle/>
          <a:p>
            <a:pPr>
              <a:buNone/>
            </a:pPr>
            <a:r>
              <a:rPr lang="en-US" b="1" dirty="0" smtClean="0"/>
              <a:t>Anti-GBM </a:t>
            </a:r>
            <a:r>
              <a:rPr lang="en-US" b="1" dirty="0"/>
              <a:t>(</a:t>
            </a:r>
            <a:r>
              <a:rPr lang="en-US" b="1" dirty="0" err="1"/>
              <a:t>Goodpasture's</a:t>
            </a:r>
            <a:r>
              <a:rPr lang="en-US" b="1" dirty="0"/>
              <a:t>) disease</a:t>
            </a:r>
            <a:endParaRPr lang="en-US" dirty="0"/>
          </a:p>
          <a:p>
            <a:pPr>
              <a:buNone/>
            </a:pPr>
            <a:endParaRPr lang="en-US" dirty="0" smtClean="0"/>
          </a:p>
          <a:p>
            <a:r>
              <a:rPr lang="en-US" dirty="0" smtClean="0"/>
              <a:t>involves </a:t>
            </a:r>
            <a:r>
              <a:rPr lang="en-US" dirty="0"/>
              <a:t>an autoantibody that specifically targets the kidneys and the lungs. </a:t>
            </a:r>
            <a:endParaRPr lang="en-US" dirty="0" smtClean="0"/>
          </a:p>
          <a:p>
            <a:r>
              <a:rPr lang="en-US" dirty="0" smtClean="0"/>
              <a:t>Often</a:t>
            </a:r>
            <a:r>
              <a:rPr lang="en-US" dirty="0"/>
              <a:t>, the first indication that patients have the autoantibody is when they cough up blood. But lung damage in </a:t>
            </a:r>
            <a:r>
              <a:rPr lang="en-US" dirty="0" err="1"/>
              <a:t>Goodpasture</a:t>
            </a:r>
            <a:r>
              <a:rPr lang="en-US" dirty="0"/>
              <a:t> Syndrome is usually superficial compared with progressive and permanent damage to the kidneys</a:t>
            </a:r>
            <a:r>
              <a:rPr lang="en-US" dirty="0" smtClean="0"/>
              <a:t>.</a:t>
            </a:r>
          </a:p>
          <a:p>
            <a:r>
              <a:rPr lang="en-US" dirty="0" smtClean="0"/>
              <a:t> </a:t>
            </a:r>
            <a:r>
              <a:rPr lang="en-US" dirty="0" err="1"/>
              <a:t>Goodpasture</a:t>
            </a:r>
            <a:r>
              <a:rPr lang="en-US" dirty="0"/>
              <a:t> Syndrome is a rare condition that affects mostly young men but also occurs in women, children, and older adults. </a:t>
            </a:r>
            <a:endParaRPr lang="en-US" dirty="0" smtClean="0"/>
          </a:p>
          <a:p>
            <a:r>
              <a:rPr lang="en-US" dirty="0" smtClean="0"/>
              <a:t>Treatments </a:t>
            </a:r>
            <a:r>
              <a:rPr lang="en-US" dirty="0"/>
              <a:t>include immunosuppressive drugs and a blood-cleaning therapy called </a:t>
            </a:r>
            <a:r>
              <a:rPr lang="en-US" dirty="0" err="1"/>
              <a:t>plasmapheresis</a:t>
            </a:r>
            <a:r>
              <a:rPr lang="en-US" dirty="0"/>
              <a:t> that removes the </a:t>
            </a:r>
            <a:r>
              <a:rPr lang="en-US" dirty="0" err="1"/>
              <a:t>autoantibodies</a:t>
            </a:r>
            <a:r>
              <a:rPr lang="en-US"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b="1" dirty="0" err="1"/>
              <a:t>IgA</a:t>
            </a:r>
            <a:r>
              <a:rPr lang="en-US" b="1" dirty="0"/>
              <a:t> </a:t>
            </a:r>
            <a:r>
              <a:rPr lang="en-US" b="1" dirty="0" smtClean="0"/>
              <a:t>nephropathy</a:t>
            </a:r>
          </a:p>
          <a:p>
            <a:r>
              <a:rPr lang="en-US" b="1" dirty="0" smtClean="0"/>
              <a:t> </a:t>
            </a:r>
            <a:r>
              <a:rPr lang="en-US" dirty="0"/>
              <a:t> is a form of glomerular disease that results when immunoglobulin A (</a:t>
            </a:r>
            <a:r>
              <a:rPr lang="en-US" dirty="0" err="1"/>
              <a:t>IgA</a:t>
            </a:r>
            <a:r>
              <a:rPr lang="en-US" dirty="0"/>
              <a:t>) forms deposits in the glomeruli, where it creates inflammation. </a:t>
            </a:r>
            <a:endParaRPr lang="en-US" dirty="0" smtClean="0"/>
          </a:p>
          <a:p>
            <a:r>
              <a:rPr lang="en-US" dirty="0" err="1" smtClean="0"/>
              <a:t>IgA</a:t>
            </a:r>
            <a:r>
              <a:rPr lang="en-US" dirty="0" smtClean="0"/>
              <a:t> </a:t>
            </a:r>
            <a:r>
              <a:rPr lang="en-US" dirty="0"/>
              <a:t>nephropathy was not recognized as a cause of glomerular disease until the late 1960s, when sophisticated biopsy techniques were developed that could identify </a:t>
            </a:r>
            <a:r>
              <a:rPr lang="en-US" dirty="0" err="1"/>
              <a:t>IgA</a:t>
            </a:r>
            <a:r>
              <a:rPr lang="en-US" dirty="0"/>
              <a:t> deposits in kidney tissue.</a:t>
            </a:r>
          </a:p>
          <a:p>
            <a:r>
              <a:rPr lang="en-US" dirty="0"/>
              <a:t>The most common symptom of </a:t>
            </a:r>
            <a:r>
              <a:rPr lang="en-US" dirty="0" err="1"/>
              <a:t>IgA</a:t>
            </a:r>
            <a:r>
              <a:rPr lang="en-US" dirty="0"/>
              <a:t> nephropathy is blood in the urine, but it is often a silent disease that may go undetected for many years. </a:t>
            </a:r>
            <a:endParaRPr lang="en-US" dirty="0" smtClean="0"/>
          </a:p>
          <a:p>
            <a:pPr>
              <a:buNone/>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697559"/>
          </a:xfrm>
        </p:spPr>
        <p:txBody>
          <a:bodyPr>
            <a:normAutofit fontScale="92500" lnSpcReduction="20000"/>
          </a:bodyPr>
          <a:lstStyle/>
          <a:p>
            <a:r>
              <a:rPr lang="en-US" dirty="0" smtClean="0"/>
              <a:t>The silent nature of the disease makes it difficult to determine how many people are in the early stages of </a:t>
            </a:r>
            <a:r>
              <a:rPr lang="en-US" dirty="0" err="1" smtClean="0"/>
              <a:t>IgA</a:t>
            </a:r>
            <a:r>
              <a:rPr lang="en-US" dirty="0" smtClean="0"/>
              <a:t> nephropathy, when specific medical tests are the only way to detect it. </a:t>
            </a:r>
          </a:p>
          <a:p>
            <a:r>
              <a:rPr lang="en-US" dirty="0" smtClean="0"/>
              <a:t>This disease is estimated to be the most common cause of primary </a:t>
            </a:r>
            <a:r>
              <a:rPr lang="en-US" dirty="0" err="1" smtClean="0"/>
              <a:t>glomerulonephritis</a:t>
            </a:r>
            <a:r>
              <a:rPr lang="en-US" dirty="0" smtClean="0"/>
              <a:t>—that is, glomerular disease not caused by a systemic disease like lupus or diabetes mellitus. </a:t>
            </a:r>
          </a:p>
          <a:p>
            <a:r>
              <a:rPr lang="en-US" dirty="0" smtClean="0"/>
              <a:t>It appears to affect men more than women. Although </a:t>
            </a:r>
            <a:r>
              <a:rPr lang="en-US" dirty="0" err="1" smtClean="0"/>
              <a:t>IgA</a:t>
            </a:r>
            <a:r>
              <a:rPr lang="en-US" dirty="0" smtClean="0"/>
              <a:t> nephropathy is found in all age groups, young people rarely display signs of kidney failure because the disease usually takes several years to progress to the stage where it causes detectable complications.</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14290"/>
            <a:ext cx="8786874" cy="6429420"/>
          </a:xfrm>
        </p:spPr>
        <p:txBody>
          <a:bodyPr>
            <a:normAutofit lnSpcReduction="10000"/>
          </a:bodyPr>
          <a:lstStyle/>
          <a:p>
            <a:r>
              <a:rPr lang="en-US" dirty="0"/>
              <a:t>No treatment is recommended for early or mild cases of </a:t>
            </a:r>
            <a:r>
              <a:rPr lang="en-US" dirty="0" err="1"/>
              <a:t>IgA</a:t>
            </a:r>
            <a:r>
              <a:rPr lang="en-US" dirty="0"/>
              <a:t> nephropathy when the patient has normal blood pressure and less than 1 gram of protein in a 24-hour urine output. </a:t>
            </a:r>
            <a:endParaRPr lang="en-US" dirty="0" smtClean="0"/>
          </a:p>
          <a:p>
            <a:r>
              <a:rPr lang="en-US" dirty="0" smtClean="0"/>
              <a:t>When </a:t>
            </a:r>
            <a:r>
              <a:rPr lang="en-US" dirty="0" err="1"/>
              <a:t>proteinuria</a:t>
            </a:r>
            <a:r>
              <a:rPr lang="en-US" dirty="0"/>
              <a:t> exceeds 1 gram/day, treatment is aimed at protecting kidney function by reducing </a:t>
            </a:r>
            <a:r>
              <a:rPr lang="en-US" dirty="0" err="1"/>
              <a:t>proteinuria</a:t>
            </a:r>
            <a:r>
              <a:rPr lang="en-US" dirty="0"/>
              <a:t> and controlling blood pressure</a:t>
            </a:r>
            <a:r>
              <a:rPr lang="en-US" dirty="0" smtClean="0"/>
              <a:t>.</a:t>
            </a:r>
          </a:p>
          <a:p>
            <a:r>
              <a:rPr lang="en-US" dirty="0" smtClean="0"/>
              <a:t> </a:t>
            </a:r>
            <a:r>
              <a:rPr lang="en-US" dirty="0"/>
              <a:t>Blood pressure medicines—</a:t>
            </a:r>
            <a:r>
              <a:rPr lang="en-US" dirty="0" err="1"/>
              <a:t>angiotensin</a:t>
            </a:r>
            <a:r>
              <a:rPr lang="en-US" dirty="0"/>
              <a:t>—converting enzyme inhibitors (ACE inhibitors) or </a:t>
            </a:r>
            <a:r>
              <a:rPr lang="en-US" dirty="0" err="1"/>
              <a:t>angiotensin</a:t>
            </a:r>
            <a:r>
              <a:rPr lang="en-US" dirty="0"/>
              <a:t> receptor blockers (ARBs)—that block a hormone called </a:t>
            </a:r>
            <a:r>
              <a:rPr lang="en-US" dirty="0" err="1"/>
              <a:t>angiotensin</a:t>
            </a:r>
            <a:r>
              <a:rPr lang="en-US" dirty="0"/>
              <a:t> are most effective at achieving those two goals simultaneously.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8858280" cy="6429420"/>
          </a:xfrm>
        </p:spPr>
        <p:txBody>
          <a:bodyPr>
            <a:normAutofit/>
          </a:bodyPr>
          <a:lstStyle/>
          <a:p>
            <a:r>
              <a:rPr lang="en-US" dirty="0" smtClean="0"/>
              <a:t>Blood enters the kidneys through arteries that branch inside the kidneys into tiny clusters of looping blood vessels. Each cluster is called a </a:t>
            </a:r>
            <a:r>
              <a:rPr lang="en-US" i="1" dirty="0" smtClean="0"/>
              <a:t>glomerulus</a:t>
            </a:r>
            <a:r>
              <a:rPr lang="en-US" dirty="0" smtClean="0"/>
              <a:t>, which comes from the Greek word meaning filter.</a:t>
            </a:r>
          </a:p>
          <a:p>
            <a:r>
              <a:rPr lang="en-US" dirty="0" smtClean="0"/>
              <a:t> The plural form of the word is </a:t>
            </a:r>
            <a:r>
              <a:rPr lang="en-US" i="1" dirty="0" smtClean="0"/>
              <a:t>glomeruli</a:t>
            </a:r>
            <a:r>
              <a:rPr lang="en-US" dirty="0" smtClean="0"/>
              <a:t>. </a:t>
            </a:r>
          </a:p>
          <a:p>
            <a:r>
              <a:rPr lang="en-US" dirty="0" smtClean="0"/>
              <a:t>There are approximately 1 million glomeruli, or filters, in each kidney. </a:t>
            </a:r>
          </a:p>
          <a:p>
            <a:r>
              <a:rPr lang="en-US" dirty="0" smtClean="0"/>
              <a:t>The glomerulus is attached to the opening of a small fluid-collecting tube called a </a:t>
            </a:r>
            <a:r>
              <a:rPr lang="en-US" i="1" dirty="0" smtClean="0"/>
              <a:t>tubule</a:t>
            </a:r>
            <a:r>
              <a:rPr lang="en-US" dirty="0" smtClean="0"/>
              <a:t>. </a:t>
            </a:r>
          </a:p>
          <a:p>
            <a:r>
              <a:rPr lang="en-US" dirty="0" smtClean="0"/>
              <a:t>Blood is filtered in the glomerulus, and extra fluid and wastes pass into the tubule and become urine.</a:t>
            </a:r>
          </a:p>
          <a:p>
            <a:r>
              <a:rPr lang="en-US" dirty="0" smtClean="0"/>
              <a:t> Eventually, the urine drains from the kidneys into the bladder through larger tubes called </a:t>
            </a:r>
            <a:r>
              <a:rPr lang="en-US" i="1" dirty="0" err="1" smtClean="0"/>
              <a:t>ureters</a:t>
            </a:r>
            <a:r>
              <a:rPr lang="en-US" dirty="0" smtClean="0"/>
              <a:t>.</a:t>
            </a:r>
          </a:p>
          <a:p>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buNone/>
            </a:pPr>
            <a:r>
              <a:rPr lang="en-US" b="1" dirty="0"/>
              <a:t>Hereditary Nephritis—</a:t>
            </a:r>
            <a:r>
              <a:rPr lang="en-US" b="1" dirty="0" err="1"/>
              <a:t>Alport</a:t>
            </a:r>
            <a:r>
              <a:rPr lang="en-US" b="1" dirty="0"/>
              <a:t> Syndrome</a:t>
            </a:r>
          </a:p>
          <a:p>
            <a:r>
              <a:rPr lang="en-US" dirty="0"/>
              <a:t>The primary indicator of </a:t>
            </a:r>
            <a:r>
              <a:rPr lang="en-US" dirty="0" err="1"/>
              <a:t>Alport</a:t>
            </a:r>
            <a:r>
              <a:rPr lang="en-US" dirty="0"/>
              <a:t> syndrome is a family history of chronic glomerular disease, although it may also involve hearing or vision impairment</a:t>
            </a:r>
            <a:r>
              <a:rPr lang="en-US" dirty="0" smtClean="0"/>
              <a:t>.</a:t>
            </a:r>
          </a:p>
          <a:p>
            <a:r>
              <a:rPr lang="en-US" dirty="0" smtClean="0"/>
              <a:t> </a:t>
            </a:r>
            <a:r>
              <a:rPr lang="en-US" dirty="0"/>
              <a:t>This syndrome affects both men and women, but men are more likely to experience chronic kidney disease and sensory loss</a:t>
            </a:r>
            <a:r>
              <a:rPr lang="en-US" dirty="0" smtClean="0"/>
              <a:t>.</a:t>
            </a:r>
          </a:p>
          <a:p>
            <a:r>
              <a:rPr lang="en-US" dirty="0" smtClean="0"/>
              <a:t> </a:t>
            </a:r>
            <a:r>
              <a:rPr lang="en-US" dirty="0"/>
              <a:t>Men with </a:t>
            </a:r>
            <a:r>
              <a:rPr lang="en-US" dirty="0" err="1"/>
              <a:t>Alport</a:t>
            </a:r>
            <a:r>
              <a:rPr lang="en-US" dirty="0"/>
              <a:t> syndrome usually first show evidence of renal insufficiency while in their twenties and reach total kidney failure by age 40. </a:t>
            </a:r>
            <a:endParaRPr lang="en-US" dirty="0" smtClean="0"/>
          </a:p>
          <a:p>
            <a:r>
              <a:rPr lang="en-US" dirty="0" smtClean="0"/>
              <a:t>Women </a:t>
            </a:r>
            <a:r>
              <a:rPr lang="en-US" dirty="0"/>
              <a:t>rarely have significant renal impairment, and hearing loss may be so slight that it can be detected only through testing with special equipment. </a:t>
            </a:r>
            <a:endParaRPr lang="en-US" dirty="0" smtClean="0"/>
          </a:p>
          <a:p>
            <a:r>
              <a:rPr lang="en-US" dirty="0" smtClean="0"/>
              <a:t>Usually </a:t>
            </a:r>
            <a:r>
              <a:rPr lang="en-US" dirty="0"/>
              <a:t>men can pass the disease only to their daughters. </a:t>
            </a:r>
            <a:endParaRPr lang="en-US" dirty="0" smtClean="0"/>
          </a:p>
          <a:p>
            <a:r>
              <a:rPr lang="en-US" dirty="0" smtClean="0"/>
              <a:t>Women </a:t>
            </a:r>
            <a:r>
              <a:rPr lang="en-US" dirty="0"/>
              <a:t>can transmit the disease to either their sons or their daughters. </a:t>
            </a:r>
            <a:endParaRPr lang="en-US" dirty="0" smtClean="0"/>
          </a:p>
          <a:p>
            <a:r>
              <a:rPr lang="en-US" dirty="0" smtClean="0"/>
              <a:t>Treatment </a:t>
            </a:r>
            <a:r>
              <a:rPr lang="en-US" dirty="0"/>
              <a:t>focuses on controlling blood pressure to maintain kidney function.</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0000" lnSpcReduction="20000"/>
          </a:bodyPr>
          <a:lstStyle/>
          <a:p>
            <a:pPr>
              <a:buNone/>
            </a:pPr>
            <a:r>
              <a:rPr lang="en-US" b="1" dirty="0"/>
              <a:t>Infection-related </a:t>
            </a:r>
            <a:r>
              <a:rPr lang="en-US" b="1" dirty="0" err="1"/>
              <a:t>Glomerular</a:t>
            </a:r>
            <a:r>
              <a:rPr lang="en-US" b="1" dirty="0"/>
              <a:t> Disease</a:t>
            </a:r>
          </a:p>
          <a:p>
            <a:r>
              <a:rPr lang="en-US" dirty="0" err="1"/>
              <a:t>Glomerular</a:t>
            </a:r>
            <a:r>
              <a:rPr lang="en-US" dirty="0"/>
              <a:t> disease sometimes develops rapidly after an infection in other parts of the body.</a:t>
            </a:r>
          </a:p>
          <a:p>
            <a:r>
              <a:rPr lang="en-US" b="1" dirty="0"/>
              <a:t>Acute post-streptococcal </a:t>
            </a:r>
            <a:r>
              <a:rPr lang="en-US" b="1" dirty="0" err="1"/>
              <a:t>glomerulonephritis</a:t>
            </a:r>
            <a:r>
              <a:rPr lang="en-US" b="1" dirty="0"/>
              <a:t> (PSGN)</a:t>
            </a:r>
            <a:r>
              <a:rPr lang="en-US" dirty="0"/>
              <a:t> can occur after an episode of strep throat or, in rare cases, impetigo (a skin infection). </a:t>
            </a:r>
            <a:endParaRPr lang="en-US" dirty="0" smtClean="0"/>
          </a:p>
          <a:p>
            <a:r>
              <a:rPr lang="en-US" dirty="0" smtClean="0"/>
              <a:t>The</a:t>
            </a:r>
            <a:r>
              <a:rPr lang="en-US" dirty="0"/>
              <a:t> </a:t>
            </a:r>
            <a:r>
              <a:rPr lang="en-US" i="1" dirty="0"/>
              <a:t>Streptococcus</a:t>
            </a:r>
            <a:r>
              <a:rPr lang="en-US" dirty="0"/>
              <a:t> bacteria do not attack the kidney directly, but an infection may stimulate the immune system to overproduce antibodies, which are circulated in the blood and finally deposited in the glomeruli, causing damage. </a:t>
            </a:r>
            <a:endParaRPr lang="en-US" dirty="0" smtClean="0"/>
          </a:p>
          <a:p>
            <a:r>
              <a:rPr lang="en-US" dirty="0" smtClean="0"/>
              <a:t>PSGN </a:t>
            </a:r>
            <a:r>
              <a:rPr lang="en-US" dirty="0"/>
              <a:t>can bring on sudden symptoms of swelling (edema), reduced urine output (</a:t>
            </a:r>
            <a:r>
              <a:rPr lang="en-US" dirty="0" err="1"/>
              <a:t>oliguria</a:t>
            </a:r>
            <a:r>
              <a:rPr lang="en-US" dirty="0"/>
              <a:t>), and blood in the urine (</a:t>
            </a:r>
            <a:r>
              <a:rPr lang="en-US" dirty="0" err="1"/>
              <a:t>hematuria</a:t>
            </a:r>
            <a:r>
              <a:rPr lang="en-US" dirty="0"/>
              <a:t>). </a:t>
            </a:r>
            <a:endParaRPr lang="en-US" dirty="0" smtClean="0"/>
          </a:p>
          <a:p>
            <a:r>
              <a:rPr lang="en-US" dirty="0" smtClean="0"/>
              <a:t>Tests </a:t>
            </a:r>
            <a:r>
              <a:rPr lang="en-US" dirty="0"/>
              <a:t>will show large amounts of protein in the urine and elevated levels of </a:t>
            </a:r>
            <a:r>
              <a:rPr lang="en-US" dirty="0" err="1"/>
              <a:t>creatinine</a:t>
            </a:r>
            <a:r>
              <a:rPr lang="en-US" dirty="0"/>
              <a:t> and urea nitrogen in the blood, thus indicating reduced kidney function. </a:t>
            </a:r>
            <a:endParaRPr lang="en-US" dirty="0" smtClean="0"/>
          </a:p>
          <a:p>
            <a:r>
              <a:rPr lang="en-US" dirty="0" smtClean="0"/>
              <a:t>High </a:t>
            </a:r>
            <a:r>
              <a:rPr lang="en-US" dirty="0"/>
              <a:t>blood pressure frequently accompanies reduced kidney function in this disease.</a:t>
            </a:r>
          </a:p>
          <a:p>
            <a:r>
              <a:rPr lang="en-US" dirty="0"/>
              <a:t>PSGN is most common in children between the ages of 3 and 7, although it can strike at any age, and it most often affects boys. </a:t>
            </a:r>
            <a:endParaRPr lang="en-US" dirty="0" smtClean="0"/>
          </a:p>
          <a:p>
            <a:r>
              <a:rPr lang="en-US" dirty="0" smtClean="0"/>
              <a:t>It </a:t>
            </a:r>
            <a:r>
              <a:rPr lang="en-US" dirty="0"/>
              <a:t>lasts only a brief time and usually allows the kidneys to recover. In a few cases, however, kidney damage may be permanent, requiring dialysis or transplantation to replace renal function.</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43710"/>
          </a:xfrm>
        </p:spPr>
        <p:txBody>
          <a:bodyPr>
            <a:normAutofit fontScale="77500" lnSpcReduction="20000"/>
          </a:bodyPr>
          <a:lstStyle/>
          <a:p>
            <a:pPr>
              <a:buNone/>
            </a:pPr>
            <a:r>
              <a:rPr lang="en-US" b="1" dirty="0"/>
              <a:t>Bacterial </a:t>
            </a:r>
            <a:r>
              <a:rPr lang="en-US" b="1" dirty="0" err="1"/>
              <a:t>endocarditis</a:t>
            </a:r>
            <a:r>
              <a:rPr lang="en-US" b="1" dirty="0"/>
              <a:t>,</a:t>
            </a:r>
            <a:r>
              <a:rPr lang="en-US" dirty="0"/>
              <a:t> infection of the tissues inside the heart, is also associated with subsequent glomerular disease. </a:t>
            </a:r>
            <a:endParaRPr lang="en-US" dirty="0" smtClean="0"/>
          </a:p>
          <a:p>
            <a:r>
              <a:rPr lang="en-US" dirty="0" smtClean="0"/>
              <a:t>Researchers </a:t>
            </a:r>
            <a:r>
              <a:rPr lang="en-US" dirty="0"/>
              <a:t>are not sure whether the renal lesions that form after a heart infection are caused entirely by the immune response or whether some other disease mechanism contributes to kidney damage. </a:t>
            </a:r>
            <a:endParaRPr lang="en-US" dirty="0" smtClean="0"/>
          </a:p>
          <a:p>
            <a:r>
              <a:rPr lang="en-US" dirty="0" smtClean="0"/>
              <a:t>Treating </a:t>
            </a:r>
            <a:r>
              <a:rPr lang="en-US" dirty="0"/>
              <a:t>the heart infection is the most effective way of minimizing kidney damage. </a:t>
            </a:r>
            <a:endParaRPr lang="en-US" dirty="0" smtClean="0"/>
          </a:p>
          <a:p>
            <a:r>
              <a:rPr lang="en-US" dirty="0" err="1" smtClean="0"/>
              <a:t>Endocarditis</a:t>
            </a:r>
            <a:r>
              <a:rPr lang="en-US" dirty="0" smtClean="0"/>
              <a:t> </a:t>
            </a:r>
            <a:r>
              <a:rPr lang="en-US" dirty="0"/>
              <a:t>sometimes produces chronic kidney disease (CKD</a:t>
            </a:r>
            <a:r>
              <a:rPr lang="en-US" dirty="0" smtClean="0"/>
              <a:t>)</a:t>
            </a:r>
            <a:r>
              <a:rPr lang="en-US" dirty="0"/>
              <a:t>.</a:t>
            </a:r>
          </a:p>
          <a:p>
            <a:pPr>
              <a:buNone/>
            </a:pPr>
            <a:r>
              <a:rPr lang="en-US" b="1" dirty="0"/>
              <a:t>HIV,</a:t>
            </a:r>
            <a:r>
              <a:rPr lang="en-US" dirty="0"/>
              <a:t> the virus that leads to AIDS, can also cause glomerular disease. </a:t>
            </a:r>
            <a:endParaRPr lang="en-US" dirty="0" smtClean="0"/>
          </a:p>
          <a:p>
            <a:r>
              <a:rPr lang="en-US" dirty="0" smtClean="0"/>
              <a:t>Between </a:t>
            </a:r>
            <a:r>
              <a:rPr lang="en-US" dirty="0"/>
              <a:t>5 and 10 percent of people with HIV experience kidney failure, even before developing full-blown AIDS. </a:t>
            </a:r>
            <a:endParaRPr lang="en-US" dirty="0" smtClean="0"/>
          </a:p>
          <a:p>
            <a:r>
              <a:rPr lang="en-US" dirty="0" smtClean="0"/>
              <a:t>HIV-associated </a:t>
            </a:r>
            <a:r>
              <a:rPr lang="en-US" dirty="0"/>
              <a:t>nephropathy usually begins with heavy </a:t>
            </a:r>
            <a:r>
              <a:rPr lang="en-US" dirty="0" err="1"/>
              <a:t>proteinuria</a:t>
            </a:r>
            <a:r>
              <a:rPr lang="en-US" dirty="0"/>
              <a:t> and progresses rapidly (within a year of detection) to total kidney failure. </a:t>
            </a:r>
            <a:endParaRPr lang="en-US" dirty="0" smtClean="0"/>
          </a:p>
          <a:p>
            <a:r>
              <a:rPr lang="en-US" dirty="0" smtClean="0"/>
              <a:t>Researchers </a:t>
            </a:r>
            <a:r>
              <a:rPr lang="en-US" dirty="0"/>
              <a:t>are looking for therapies that can slow down or reverse this rapid deterioration of renal function, but some possible solutions involving </a:t>
            </a:r>
            <a:r>
              <a:rPr lang="en-US" dirty="0" err="1"/>
              <a:t>immunosuppression</a:t>
            </a:r>
            <a:r>
              <a:rPr lang="en-US" dirty="0"/>
              <a:t> are risky because of the patients' already compromised immune system.</a:t>
            </a:r>
          </a:p>
          <a:p>
            <a:pPr>
              <a:buNone/>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20000"/>
          </a:bodyPr>
          <a:lstStyle/>
          <a:p>
            <a:pPr>
              <a:buNone/>
            </a:pPr>
            <a:r>
              <a:rPr lang="en-US" b="1" dirty="0"/>
              <a:t>Sclerotic Diseases</a:t>
            </a:r>
          </a:p>
          <a:p>
            <a:r>
              <a:rPr lang="en-US" b="1" dirty="0" err="1"/>
              <a:t>Glomerulosclerosis</a:t>
            </a:r>
            <a:r>
              <a:rPr lang="en-US" dirty="0"/>
              <a:t> is scarring (sclerosis) of the </a:t>
            </a:r>
            <a:r>
              <a:rPr lang="en-US" dirty="0" err="1"/>
              <a:t>glomeruli</a:t>
            </a:r>
            <a:r>
              <a:rPr lang="en-US" dirty="0"/>
              <a:t>. In several sclerotic conditions, a systemic disease like lupus or diabetes is responsible. </a:t>
            </a:r>
            <a:endParaRPr lang="en-US" dirty="0" smtClean="0"/>
          </a:p>
          <a:p>
            <a:r>
              <a:rPr lang="en-US" dirty="0" err="1" smtClean="0"/>
              <a:t>Glomerulosclerosis</a:t>
            </a:r>
            <a:r>
              <a:rPr lang="en-US" dirty="0" smtClean="0"/>
              <a:t> </a:t>
            </a:r>
            <a:r>
              <a:rPr lang="en-US" dirty="0"/>
              <a:t>is caused by the activation of glomerular cells to produce scar material. </a:t>
            </a:r>
            <a:endParaRPr lang="en-US" dirty="0" smtClean="0"/>
          </a:p>
          <a:p>
            <a:r>
              <a:rPr lang="en-US" dirty="0" smtClean="0"/>
              <a:t>This </a:t>
            </a:r>
            <a:r>
              <a:rPr lang="en-US" dirty="0"/>
              <a:t>may be stimulated by molecules called growth factors, which may be made by glomerular cells themselves or may be brought to the glomerulus by the circulating blood that enters the glomerular filter.</a:t>
            </a:r>
          </a:p>
          <a:p>
            <a:pPr>
              <a:buNone/>
            </a:pPr>
            <a:r>
              <a:rPr lang="en-US" b="1" dirty="0"/>
              <a:t>Diabetic nephropathy</a:t>
            </a:r>
            <a:r>
              <a:rPr lang="en-US" dirty="0"/>
              <a:t> is the leading cause of glomerular disease and of total kidney failure in the United States. </a:t>
            </a:r>
            <a:endParaRPr lang="en-US" dirty="0" smtClean="0"/>
          </a:p>
          <a:p>
            <a:r>
              <a:rPr lang="en-US" dirty="0" smtClean="0"/>
              <a:t>Kidney </a:t>
            </a:r>
            <a:r>
              <a:rPr lang="en-US" dirty="0"/>
              <a:t>disease is one of several problems caused by elevated levels of blood glucose, the central feature of diabetes</a:t>
            </a:r>
            <a:r>
              <a:rPr lang="en-US" dirty="0" smtClean="0"/>
              <a:t>.</a:t>
            </a:r>
          </a:p>
          <a:p>
            <a:r>
              <a:rPr lang="en-US" dirty="0" smtClean="0"/>
              <a:t>In </a:t>
            </a:r>
            <a:r>
              <a:rPr lang="en-US" dirty="0"/>
              <a:t>addition to scarring the kidney, elevated glucose levels appear to increase the speed of blood flow into the kidney, putting a strain on the filtering glomeruli and raising blood pressure.</a:t>
            </a:r>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r>
              <a:rPr lang="en-US" dirty="0"/>
              <a:t>Diabetic nephropathy usually takes many years to develop. </a:t>
            </a:r>
            <a:endParaRPr lang="en-US" dirty="0" smtClean="0"/>
          </a:p>
          <a:p>
            <a:r>
              <a:rPr lang="en-US" dirty="0" smtClean="0"/>
              <a:t>People </a:t>
            </a:r>
            <a:r>
              <a:rPr lang="en-US" dirty="0"/>
              <a:t>with diabetes can slow down damage to their kidneys by controlling their blood glucose through healthy eating with moderate protein intake, physical activity, and medications. </a:t>
            </a:r>
            <a:endParaRPr lang="en-US" dirty="0" smtClean="0"/>
          </a:p>
          <a:p>
            <a:r>
              <a:rPr lang="en-US" dirty="0" smtClean="0"/>
              <a:t>People </a:t>
            </a:r>
            <a:r>
              <a:rPr lang="en-US" dirty="0"/>
              <a:t>with diabetes should also be careful to keep their blood pressure at a level below 140/90 mm Hg, if possible. </a:t>
            </a:r>
            <a:endParaRPr lang="en-US" dirty="0" smtClean="0"/>
          </a:p>
          <a:p>
            <a:r>
              <a:rPr lang="en-US" dirty="0" smtClean="0"/>
              <a:t>Blood </a:t>
            </a:r>
            <a:r>
              <a:rPr lang="en-US" dirty="0"/>
              <a:t>pressure medications called ACE inhibitors and ARBs are particularly effective at minimizing kidney damage and are now frequently prescribed to control blood pressure in patients with diabetes and in patients with many forms of kidney disease.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a:buNone/>
            </a:pPr>
            <a:r>
              <a:rPr lang="en-US" b="1" dirty="0"/>
              <a:t>Focal segmental </a:t>
            </a:r>
            <a:r>
              <a:rPr lang="en-US" b="1" dirty="0" err="1"/>
              <a:t>glomerulosclerosis</a:t>
            </a:r>
            <a:r>
              <a:rPr lang="en-US" b="1" dirty="0"/>
              <a:t> (FSGS)</a:t>
            </a:r>
            <a:r>
              <a:rPr lang="en-US" dirty="0"/>
              <a:t> describes scarring in scattered regions of the kidney, typically limited to one part of the glomerulus and to a minority of glomeruli in the affected region. </a:t>
            </a:r>
            <a:endParaRPr lang="en-US" dirty="0" smtClean="0"/>
          </a:p>
          <a:p>
            <a:r>
              <a:rPr lang="en-US" dirty="0" smtClean="0"/>
              <a:t>FSGS </a:t>
            </a:r>
            <a:r>
              <a:rPr lang="en-US" dirty="0"/>
              <a:t>may result from a systemic disorder or it may develop as an idiopathic kidney disease, without a known cause</a:t>
            </a:r>
            <a:r>
              <a:rPr lang="en-US" dirty="0" smtClean="0"/>
              <a:t>.</a:t>
            </a:r>
          </a:p>
          <a:p>
            <a:r>
              <a:rPr lang="en-US" dirty="0" smtClean="0"/>
              <a:t> </a:t>
            </a:r>
            <a:r>
              <a:rPr lang="en-US" dirty="0" err="1"/>
              <a:t>Proteinuria</a:t>
            </a:r>
            <a:r>
              <a:rPr lang="en-US" dirty="0"/>
              <a:t> is the most common symptom of FSGS, but, since </a:t>
            </a:r>
            <a:r>
              <a:rPr lang="en-US" dirty="0" err="1"/>
              <a:t>proteinuria</a:t>
            </a:r>
            <a:r>
              <a:rPr lang="en-US" dirty="0"/>
              <a:t> is associated with several other kidney conditions, the doctor cannot diagnose FSGS on the basis of </a:t>
            </a:r>
            <a:r>
              <a:rPr lang="en-US" dirty="0" err="1"/>
              <a:t>proteinuria</a:t>
            </a:r>
            <a:r>
              <a:rPr lang="en-US" dirty="0"/>
              <a:t> alone</a:t>
            </a:r>
            <a:r>
              <a:rPr lang="en-US" dirty="0" smtClean="0"/>
              <a:t>.</a:t>
            </a:r>
          </a:p>
          <a:p>
            <a:r>
              <a:rPr lang="en-US" dirty="0" smtClean="0"/>
              <a:t> </a:t>
            </a:r>
            <a:r>
              <a:rPr lang="en-US" dirty="0"/>
              <a:t>Biopsy may confirm the presence of glomerular scarring if the tissue is taken from the affected section of the kidney</a:t>
            </a:r>
            <a:r>
              <a:rPr lang="en-US" dirty="0" smtClean="0"/>
              <a:t>.</a:t>
            </a:r>
          </a:p>
          <a:p>
            <a:r>
              <a:rPr lang="en-US" dirty="0" smtClean="0"/>
              <a:t> </a:t>
            </a:r>
            <a:r>
              <a:rPr lang="en-US" dirty="0"/>
              <a:t>But finding the affected section is a matter of chance, especially early in the disease process, when lesions may be scattered.</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42852"/>
            <a:ext cx="8715436" cy="6429420"/>
          </a:xfrm>
        </p:spPr>
        <p:txBody>
          <a:bodyPr>
            <a:normAutofit/>
          </a:bodyPr>
          <a:lstStyle/>
          <a:p>
            <a:r>
              <a:rPr lang="en-US" dirty="0" smtClean="0"/>
              <a:t>Confirming a diagnosis of FSGS may require repeat kidney biopsies. </a:t>
            </a:r>
          </a:p>
          <a:p>
            <a:r>
              <a:rPr lang="en-US" dirty="0" smtClean="0"/>
              <a:t>Arriving at a diagnosis of idiopathic FSGS requires the identification of focal scarring and the elimination of possible systemic causes such as diabetes or an immune response to infection.</a:t>
            </a:r>
          </a:p>
          <a:p>
            <a:r>
              <a:rPr lang="en-US" dirty="0" smtClean="0"/>
              <a:t> Since idiopathic FSGS is, by definition, of unknown cause, it is difficult to treat. No universal remedy has been found, and most patients with FSGS progress to kidney failure over 5 to 20 years.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715436" cy="6643710"/>
          </a:xfrm>
        </p:spPr>
        <p:txBody>
          <a:bodyPr>
            <a:normAutofit fontScale="92500" lnSpcReduction="10000"/>
          </a:bodyPr>
          <a:lstStyle/>
          <a:p>
            <a:r>
              <a:rPr lang="en-US" dirty="0" smtClean="0"/>
              <a:t>Some patients with an aggressive form of FSGS reach kidney failure in 2 to 3 years. </a:t>
            </a:r>
          </a:p>
          <a:p>
            <a:r>
              <a:rPr lang="en-US" dirty="0" smtClean="0"/>
              <a:t>Treatments involving steroids or other immunosuppressive drugs appear to help some patients by decreasing </a:t>
            </a:r>
            <a:r>
              <a:rPr lang="en-US" dirty="0" err="1" smtClean="0"/>
              <a:t>proteinuria</a:t>
            </a:r>
            <a:r>
              <a:rPr lang="en-US" dirty="0" smtClean="0"/>
              <a:t> and improving kidney function. </a:t>
            </a:r>
          </a:p>
          <a:p>
            <a:r>
              <a:rPr lang="en-US" dirty="0" smtClean="0"/>
              <a:t>But these treatments are beneficial to only a minority of those in whom they are tried, and some patients experience even poorer kidney function as a result. </a:t>
            </a:r>
          </a:p>
          <a:p>
            <a:r>
              <a:rPr lang="en-US" dirty="0" smtClean="0"/>
              <a:t>ACE inhibitors and ARBs may also be used in FSGS to decrease </a:t>
            </a:r>
            <a:r>
              <a:rPr lang="en-US" dirty="0" err="1" smtClean="0"/>
              <a:t>proteinuria</a:t>
            </a:r>
            <a:r>
              <a:rPr lang="en-US" dirty="0" smtClean="0"/>
              <a:t>. </a:t>
            </a:r>
          </a:p>
          <a:p>
            <a:r>
              <a:rPr lang="en-US" dirty="0" smtClean="0"/>
              <a:t>Treatment should focus on controlling blood pressure and blood cholesterol levels, factors that may contribute to kidney scarring.</a:t>
            </a:r>
          </a:p>
          <a:p>
            <a:pPr>
              <a:buNone/>
            </a:pPr>
            <a:endParaRPr lang="en-US"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85000" lnSpcReduction="10000"/>
          </a:bodyPr>
          <a:lstStyle/>
          <a:p>
            <a:pPr>
              <a:buNone/>
            </a:pPr>
            <a:r>
              <a:rPr lang="en-US" b="1" dirty="0"/>
              <a:t>Other </a:t>
            </a:r>
            <a:r>
              <a:rPr lang="en-US" b="1" dirty="0" err="1"/>
              <a:t>Glomerular</a:t>
            </a:r>
            <a:r>
              <a:rPr lang="en-US" b="1" dirty="0"/>
              <a:t> Diseases</a:t>
            </a:r>
          </a:p>
          <a:p>
            <a:r>
              <a:rPr lang="en-US" b="1" dirty="0"/>
              <a:t>Membranous nephropathy,</a:t>
            </a:r>
            <a:r>
              <a:rPr lang="en-US" dirty="0"/>
              <a:t> also called membranous </a:t>
            </a:r>
            <a:r>
              <a:rPr lang="en-US" dirty="0" err="1"/>
              <a:t>glomerulopathy</a:t>
            </a:r>
            <a:r>
              <a:rPr lang="en-US" dirty="0"/>
              <a:t>, is the second most common cause of the </a:t>
            </a:r>
            <a:r>
              <a:rPr lang="en-US" dirty="0" err="1"/>
              <a:t>nephrotic</a:t>
            </a:r>
            <a:r>
              <a:rPr lang="en-US" dirty="0"/>
              <a:t> syndrome (</a:t>
            </a:r>
            <a:r>
              <a:rPr lang="en-US" dirty="0" err="1"/>
              <a:t>proteinuria</a:t>
            </a:r>
            <a:r>
              <a:rPr lang="en-US" dirty="0"/>
              <a:t>, edema, high cholesterol) in U.S. adults after diabetic nephropathy. </a:t>
            </a:r>
            <a:endParaRPr lang="en-US" dirty="0" smtClean="0"/>
          </a:p>
          <a:p>
            <a:r>
              <a:rPr lang="en-US" dirty="0" smtClean="0"/>
              <a:t>Diagnosis </a:t>
            </a:r>
            <a:r>
              <a:rPr lang="en-US" dirty="0"/>
              <a:t>of membranous nephropathy requires a kidney biopsy, which reveals unusual deposits of immunoglobulin G and complement C3, substances created by the body's immune system. </a:t>
            </a:r>
            <a:endParaRPr lang="en-US" dirty="0" smtClean="0"/>
          </a:p>
          <a:p>
            <a:r>
              <a:rPr lang="en-US" dirty="0" smtClean="0"/>
              <a:t>Fully </a:t>
            </a:r>
            <a:r>
              <a:rPr lang="en-US" dirty="0"/>
              <a:t>75 percent of cases are idiopathic, which means that the cause of the disease is unknown</a:t>
            </a:r>
            <a:r>
              <a:rPr lang="en-US" dirty="0" smtClean="0"/>
              <a:t>.</a:t>
            </a:r>
          </a:p>
          <a:p>
            <a:r>
              <a:rPr lang="en-US" dirty="0" smtClean="0"/>
              <a:t> </a:t>
            </a:r>
            <a:r>
              <a:rPr lang="en-US" dirty="0"/>
              <a:t>The remaining 25 percent of cases are the result of other diseases like systemic lupus </a:t>
            </a:r>
            <a:r>
              <a:rPr lang="en-US" dirty="0" err="1"/>
              <a:t>erythematosus</a:t>
            </a:r>
            <a:r>
              <a:rPr lang="en-US" dirty="0"/>
              <a:t>, hepatitis B or hepatitis C infection, or some forms of cancer</a:t>
            </a:r>
            <a:r>
              <a:rPr lang="en-US" dirty="0" smtClean="0"/>
              <a:t>.</a:t>
            </a:r>
          </a:p>
          <a:p>
            <a:r>
              <a:rPr lang="en-US" dirty="0" smtClean="0"/>
              <a:t> </a:t>
            </a:r>
            <a:r>
              <a:rPr lang="en-US" dirty="0"/>
              <a:t>Drug therapies involving </a:t>
            </a:r>
            <a:r>
              <a:rPr lang="en-US" dirty="0" err="1"/>
              <a:t>penicillamine</a:t>
            </a:r>
            <a:r>
              <a:rPr lang="en-US" dirty="0"/>
              <a:t>, gold, or </a:t>
            </a:r>
            <a:r>
              <a:rPr lang="en-US" dirty="0" err="1"/>
              <a:t>captopril</a:t>
            </a:r>
            <a:r>
              <a:rPr lang="en-US" dirty="0"/>
              <a:t> have also been associated with membranous nephropathy. </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r>
              <a:rPr lang="en-US" dirty="0" smtClean="0"/>
              <a:t>About 20 to 40 percent of patients with membranous nephropathy progress, usually over decades, to kidney failure, but most patients experience either complete remission or continued symptoms without progressive kidney failure. </a:t>
            </a:r>
          </a:p>
          <a:p>
            <a:r>
              <a:rPr lang="en-US" dirty="0" smtClean="0"/>
              <a:t>Doctors disagree about how aggressively to treat this condition, since about 20 percent of patients recover without treatment. </a:t>
            </a:r>
          </a:p>
          <a:p>
            <a:r>
              <a:rPr lang="en-US" dirty="0" smtClean="0"/>
              <a:t>ACE inhibitors and ARBs are generally used to reduce </a:t>
            </a:r>
            <a:r>
              <a:rPr lang="en-US" dirty="0" err="1" smtClean="0"/>
              <a:t>proteinuria</a:t>
            </a:r>
            <a:r>
              <a:rPr lang="en-US" dirty="0" smtClean="0"/>
              <a:t>. </a:t>
            </a:r>
          </a:p>
          <a:p>
            <a:r>
              <a:rPr lang="en-US" dirty="0" smtClean="0"/>
              <a:t>Additional medication to control high blood pressure and edema is frequently required. Some patients benefit from steroids, but this treatment does not work for everyone. </a:t>
            </a:r>
          </a:p>
          <a:p>
            <a:r>
              <a:rPr lang="en-US" dirty="0" smtClean="0"/>
              <a:t>Additional immunosuppressive medications are helpful for some patients with progressive disease.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315 Nephron Illustrations &amp;amp; Clip Art - iStock"/>
          <p:cNvPicPr>
            <a:picLocks noChangeAspect="1" noChangeArrowheads="1"/>
          </p:cNvPicPr>
          <p:nvPr/>
        </p:nvPicPr>
        <p:blipFill>
          <a:blip r:embed="rId2"/>
          <a:srcRect/>
          <a:stretch>
            <a:fillRect/>
          </a:stretch>
        </p:blipFill>
        <p:spPr bwMode="auto">
          <a:xfrm>
            <a:off x="155574" y="0"/>
            <a:ext cx="8202639" cy="571501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0"/>
            <a:ext cx="8929718" cy="6643710"/>
          </a:xfrm>
        </p:spPr>
        <p:txBody>
          <a:bodyPr>
            <a:normAutofit fontScale="77500" lnSpcReduction="20000"/>
          </a:bodyPr>
          <a:lstStyle/>
          <a:p>
            <a:r>
              <a:rPr lang="en-US" b="1" dirty="0"/>
              <a:t>Minimal change disease (MCD)</a:t>
            </a:r>
            <a:r>
              <a:rPr lang="en-US" dirty="0"/>
              <a:t> is the diagnosis given when a patient has the </a:t>
            </a:r>
            <a:r>
              <a:rPr lang="en-US" dirty="0" err="1"/>
              <a:t>nephrotic</a:t>
            </a:r>
            <a:r>
              <a:rPr lang="en-US" dirty="0"/>
              <a:t> syndrome and the kidney biopsy reveals little or no change to the structure of glomeruli or surrounding tissues when examined by a light microscope. </a:t>
            </a:r>
            <a:endParaRPr lang="en-US" dirty="0" smtClean="0"/>
          </a:p>
          <a:p>
            <a:r>
              <a:rPr lang="en-US" dirty="0" smtClean="0"/>
              <a:t>Tiny </a:t>
            </a:r>
            <a:r>
              <a:rPr lang="en-US" dirty="0"/>
              <a:t>drops of a fatty substance called a lipid may be present, but no scarring has taken place within the kidney. </a:t>
            </a:r>
            <a:endParaRPr lang="en-US" dirty="0" smtClean="0"/>
          </a:p>
          <a:p>
            <a:r>
              <a:rPr lang="en-US" dirty="0" smtClean="0"/>
              <a:t>MCD </a:t>
            </a:r>
            <a:r>
              <a:rPr lang="en-US" dirty="0"/>
              <a:t>may occur at any age, but it is most common in childhood. </a:t>
            </a:r>
            <a:endParaRPr lang="en-US" dirty="0" smtClean="0"/>
          </a:p>
          <a:p>
            <a:r>
              <a:rPr lang="en-US" dirty="0" smtClean="0"/>
              <a:t>A </a:t>
            </a:r>
            <a:r>
              <a:rPr lang="en-US" dirty="0"/>
              <a:t>small percentage of patients with idiopathic </a:t>
            </a:r>
            <a:r>
              <a:rPr lang="en-US" dirty="0" err="1"/>
              <a:t>nephrotic</a:t>
            </a:r>
            <a:r>
              <a:rPr lang="en-US" dirty="0"/>
              <a:t> syndrome do not respond to steroid therapy. </a:t>
            </a:r>
            <a:endParaRPr lang="en-US" dirty="0" smtClean="0"/>
          </a:p>
          <a:p>
            <a:r>
              <a:rPr lang="en-US" dirty="0" smtClean="0"/>
              <a:t>For </a:t>
            </a:r>
            <a:r>
              <a:rPr lang="en-US" dirty="0"/>
              <a:t>these patients, the doctor may recommend a low-sodium diet and prescribe a diuretic to control edema. </a:t>
            </a:r>
            <a:endParaRPr lang="en-US" dirty="0" smtClean="0"/>
          </a:p>
          <a:p>
            <a:r>
              <a:rPr lang="en-US" dirty="0" smtClean="0"/>
              <a:t>The </a:t>
            </a:r>
            <a:r>
              <a:rPr lang="en-US" dirty="0"/>
              <a:t>doctor may recommend the use of </a:t>
            </a:r>
            <a:r>
              <a:rPr lang="en-US" dirty="0" err="1"/>
              <a:t>nonsteroidal</a:t>
            </a:r>
            <a:r>
              <a:rPr lang="en-US" dirty="0"/>
              <a:t> anti-inflammatory drugs to reduce </a:t>
            </a:r>
            <a:r>
              <a:rPr lang="en-US" dirty="0" err="1"/>
              <a:t>proteinuria</a:t>
            </a:r>
            <a:r>
              <a:rPr lang="en-US" dirty="0"/>
              <a:t>. </a:t>
            </a:r>
            <a:endParaRPr lang="en-US" dirty="0" smtClean="0"/>
          </a:p>
          <a:p>
            <a:r>
              <a:rPr lang="en-US" dirty="0" smtClean="0"/>
              <a:t>ACE </a:t>
            </a:r>
            <a:r>
              <a:rPr lang="en-US" dirty="0"/>
              <a:t>inhibitors and ARBs have also been used to reduce </a:t>
            </a:r>
            <a:r>
              <a:rPr lang="en-US" dirty="0" err="1"/>
              <a:t>proteinuria</a:t>
            </a:r>
            <a:r>
              <a:rPr lang="en-US" dirty="0"/>
              <a:t> in patients with steroid-resistant MCD. </a:t>
            </a:r>
            <a:endParaRPr lang="en-US" dirty="0" smtClean="0"/>
          </a:p>
          <a:p>
            <a:r>
              <a:rPr lang="en-US" dirty="0" smtClean="0"/>
              <a:t>These </a:t>
            </a:r>
            <a:r>
              <a:rPr lang="en-US" dirty="0"/>
              <a:t>patients may respond to larger doses of steroids, more prolonged use of steroids, or steroids in combination with immunosuppressant drugs, such as </a:t>
            </a:r>
            <a:r>
              <a:rPr lang="en-US" dirty="0" err="1"/>
              <a:t>chlorambucil</a:t>
            </a:r>
            <a:r>
              <a:rPr lang="en-US" dirty="0"/>
              <a:t>, </a:t>
            </a:r>
            <a:r>
              <a:rPr lang="en-US" dirty="0" err="1"/>
              <a:t>cyclophosphamide</a:t>
            </a:r>
            <a:r>
              <a:rPr lang="en-US" dirty="0"/>
              <a:t>, or cyclosporine.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643710"/>
          </a:xfrm>
        </p:spPr>
        <p:txBody>
          <a:bodyPr>
            <a:normAutofit fontScale="92500" lnSpcReduction="20000"/>
          </a:bodyPr>
          <a:lstStyle/>
          <a:p>
            <a:r>
              <a:rPr lang="en-US" b="1" dirty="0"/>
              <a:t>Chronic Kidney Disease</a:t>
            </a:r>
          </a:p>
          <a:p>
            <a:r>
              <a:rPr lang="en-US" dirty="0"/>
              <a:t>Most forms of glomerular disease develop gradually, often causing no symptoms for many years. </a:t>
            </a:r>
            <a:endParaRPr lang="en-US" dirty="0" smtClean="0"/>
          </a:p>
          <a:p>
            <a:r>
              <a:rPr lang="en-US" dirty="0" smtClean="0"/>
              <a:t>Chronic </a:t>
            </a:r>
            <a:r>
              <a:rPr lang="en-US" dirty="0"/>
              <a:t>kidney disease (CKD) is the slow, gradual loss of kidney function. </a:t>
            </a:r>
            <a:endParaRPr lang="en-US" dirty="0" smtClean="0"/>
          </a:p>
          <a:p>
            <a:r>
              <a:rPr lang="en-US" dirty="0" smtClean="0"/>
              <a:t>Some </a:t>
            </a:r>
            <a:r>
              <a:rPr lang="en-US" dirty="0"/>
              <a:t>forms of CKD can be controlled or slowed down. For example, diabetic nephropathy can be delayed by tightly controlling blood glucose levels and using ACE inhibitors and ARBs to reduce </a:t>
            </a:r>
            <a:r>
              <a:rPr lang="en-US" dirty="0" err="1"/>
              <a:t>proteinuria</a:t>
            </a:r>
            <a:r>
              <a:rPr lang="en-US" dirty="0"/>
              <a:t> and control blood pressure. </a:t>
            </a:r>
            <a:endParaRPr lang="en-US" dirty="0" smtClean="0"/>
          </a:p>
          <a:p>
            <a:r>
              <a:rPr lang="en-US" dirty="0" smtClean="0"/>
              <a:t>But </a:t>
            </a:r>
            <a:r>
              <a:rPr lang="en-US" dirty="0"/>
              <a:t>CKD cannot be cured. </a:t>
            </a:r>
            <a:endParaRPr lang="en-US" dirty="0" smtClean="0"/>
          </a:p>
          <a:p>
            <a:r>
              <a:rPr lang="en-US" dirty="0" smtClean="0"/>
              <a:t>Partial </a:t>
            </a:r>
            <a:r>
              <a:rPr lang="en-US" dirty="0"/>
              <a:t>loss of renal function means that some portion of the patient's </a:t>
            </a:r>
            <a:r>
              <a:rPr lang="en-US" dirty="0" err="1"/>
              <a:t>nephrons</a:t>
            </a:r>
            <a:r>
              <a:rPr lang="en-US" dirty="0"/>
              <a:t> have been scarred, and scarred </a:t>
            </a:r>
            <a:r>
              <a:rPr lang="en-US" dirty="0" err="1"/>
              <a:t>nephrons</a:t>
            </a:r>
            <a:r>
              <a:rPr lang="en-US" dirty="0"/>
              <a:t> cannot be repaired. </a:t>
            </a:r>
            <a:endParaRPr lang="en-US" dirty="0" smtClean="0"/>
          </a:p>
          <a:p>
            <a:r>
              <a:rPr lang="en-US" dirty="0" smtClean="0"/>
              <a:t>In </a:t>
            </a:r>
            <a:r>
              <a:rPr lang="en-US" dirty="0"/>
              <a:t>many cases, CKD leads to kidney failure.</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lstStyle/>
          <a:p>
            <a:pPr>
              <a:buNone/>
            </a:pPr>
            <a:endParaRPr lang="en-IN" dirty="0" smtClean="0"/>
          </a:p>
          <a:p>
            <a:pPr>
              <a:buNone/>
            </a:pPr>
            <a:endParaRPr lang="en-IN" dirty="0" smtClean="0"/>
          </a:p>
          <a:p>
            <a:pPr>
              <a:buNone/>
            </a:pPr>
            <a:endParaRPr lang="en-IN" dirty="0" smtClean="0"/>
          </a:p>
          <a:p>
            <a:pPr>
              <a:buNone/>
            </a:pPr>
            <a:r>
              <a:rPr lang="en-IN" dirty="0" smtClean="0"/>
              <a:t>                                Thank 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rawing of a kidney. Labels show where blood with wastes enters the kidney, clean blood leaves the kidney, and wastes-urine-are sent to the bladder. An inset shows a microscopic view of a nephron. Labels point to the glomerulus and the tubule."/>
          <p:cNvPicPr>
            <a:picLocks noChangeAspect="1" noChangeArrowheads="1"/>
          </p:cNvPicPr>
          <p:nvPr/>
        </p:nvPicPr>
        <p:blipFill>
          <a:blip r:embed="rId2"/>
          <a:srcRect/>
          <a:stretch>
            <a:fillRect/>
          </a:stretch>
        </p:blipFill>
        <p:spPr bwMode="auto">
          <a:xfrm>
            <a:off x="155574" y="0"/>
            <a:ext cx="8988426"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786478"/>
          </a:xfrm>
        </p:spPr>
        <p:txBody>
          <a:bodyPr/>
          <a:lstStyle/>
          <a:p>
            <a:r>
              <a:rPr lang="en-US" dirty="0"/>
              <a:t>Each </a:t>
            </a:r>
            <a:r>
              <a:rPr lang="en-US" dirty="0" err="1"/>
              <a:t>glomerulus</a:t>
            </a:r>
            <a:r>
              <a:rPr lang="en-US" dirty="0"/>
              <a:t>-and-tubule unit is called a </a:t>
            </a:r>
            <a:r>
              <a:rPr lang="en-US" i="1" dirty="0"/>
              <a:t>nephron</a:t>
            </a:r>
            <a:r>
              <a:rPr lang="en-US" dirty="0"/>
              <a:t>. </a:t>
            </a:r>
            <a:endParaRPr lang="en-US" dirty="0" smtClean="0"/>
          </a:p>
          <a:p>
            <a:r>
              <a:rPr lang="en-US" dirty="0" smtClean="0"/>
              <a:t>Each </a:t>
            </a:r>
            <a:r>
              <a:rPr lang="en-US" dirty="0"/>
              <a:t>kidney is composed of about 1 million </a:t>
            </a:r>
            <a:r>
              <a:rPr lang="en-US" dirty="0" err="1"/>
              <a:t>nephrons</a:t>
            </a:r>
            <a:r>
              <a:rPr lang="en-US" dirty="0"/>
              <a:t>. </a:t>
            </a:r>
            <a:endParaRPr lang="en-US" dirty="0" smtClean="0"/>
          </a:p>
          <a:p>
            <a:r>
              <a:rPr lang="en-US" dirty="0" smtClean="0"/>
              <a:t>In </a:t>
            </a:r>
            <a:r>
              <a:rPr lang="en-US" dirty="0"/>
              <a:t>healthy </a:t>
            </a:r>
            <a:r>
              <a:rPr lang="en-US" dirty="0" err="1"/>
              <a:t>nephrons</a:t>
            </a:r>
            <a:r>
              <a:rPr lang="en-US" dirty="0"/>
              <a:t>, the glomerular membrane that separates the blood vessel from the tubule allows waste products and extra water to pass into the tubule while keeping blood cells and protein in the bloodstream.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PPT - Glomerular Filtration PowerPoint Presentation, free download -  ID:188671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7108" name="Picture 4" descr="PPT - Glomerular Filtration PowerPoint Presentation, free download -  ID:1886714"/>
          <p:cNvPicPr>
            <a:picLocks noChangeAspect="1" noChangeArrowheads="1"/>
          </p:cNvPicPr>
          <p:nvPr/>
        </p:nvPicPr>
        <p:blipFill>
          <a:blip r:embed="rId2"/>
          <a:srcRect/>
          <a:stretch>
            <a:fillRect/>
          </a:stretch>
        </p:blipFill>
        <p:spPr bwMode="auto">
          <a:xfrm>
            <a:off x="155575" y="0"/>
            <a:ext cx="8702705"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Ultrafiltration (kidney) - Wikipedia"/>
          <p:cNvPicPr>
            <a:picLocks noChangeAspect="1" noChangeArrowheads="1"/>
          </p:cNvPicPr>
          <p:nvPr/>
        </p:nvPicPr>
        <p:blipFill>
          <a:blip r:embed="rId2"/>
          <a:srcRect/>
          <a:stretch>
            <a:fillRect/>
          </a:stretch>
        </p:blipFill>
        <p:spPr bwMode="auto">
          <a:xfrm>
            <a:off x="1"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egulation of GFR Dr. Eman El Eter. - ppt download"/>
          <p:cNvPicPr>
            <a:picLocks noChangeAspect="1" noChangeArrowheads="1"/>
          </p:cNvPicPr>
          <p:nvPr/>
        </p:nvPicPr>
        <p:blipFill>
          <a:blip r:embed="rId2"/>
          <a:srcRect/>
          <a:stretch>
            <a:fillRect/>
          </a:stretch>
        </p:blipFill>
        <p:spPr bwMode="auto">
          <a:xfrm>
            <a:off x="155575" y="0"/>
            <a:ext cx="8774143" cy="671514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313</TotalTime>
  <Words>1449</Words>
  <Application>Microsoft Office PowerPoint</Application>
  <PresentationFormat>On-screen Show (4:3)</PresentationFormat>
  <Paragraphs>171</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Introduction to glomerular disease                                      by,                                                  Dr.Mahadevi A.L                                                  Assistant Professor                                              Dept of Paediatrics                                                3-07-2021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ELCOT</dc:creator>
  <cp:lastModifiedBy>New</cp:lastModifiedBy>
  <cp:revision>47</cp:revision>
  <dcterms:created xsi:type="dcterms:W3CDTF">2021-07-02T14:48:54Z</dcterms:created>
  <dcterms:modified xsi:type="dcterms:W3CDTF">2021-11-16T10:25:36Z</dcterms:modified>
</cp:coreProperties>
</file>